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sldIdLst>
    <p:sldId id="256" r:id="rId3"/>
    <p:sldId id="257" r:id="rId4"/>
    <p:sldId id="258" r:id="rId5"/>
    <p:sldId id="259" r:id="rId6"/>
    <p:sldId id="262" r:id="rId7"/>
    <p:sldId id="260" r:id="rId8"/>
    <p:sldId id="261" r:id="rId9"/>
    <p:sldId id="263" r:id="rId10"/>
    <p:sldId id="264"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2" d="100"/>
          <a:sy n="72" d="100"/>
        </p:scale>
        <p:origin x="660" y="5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presProps" Target="pres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tableStyles" Target="tableStyle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a:prstGeom prst="rect">
            <a:avLst/>
          </a:prstGeom>
        </p:spPr>
        <p:txBody>
          <a:bodyPr anchor="b"/>
          <a:lstStyle>
            <a:lvl1pPr algn="ctr">
              <a:defRPr sz="6000"/>
            </a:lvl1pPr>
          </a:lstStyle>
          <a:p>
            <a:r>
              <a:rPr lang="en-US"/>
              <a:t>Click to edit Master title style</a:t>
            </a:r>
            <a:endParaRPr lang="en-IN"/>
          </a:p>
        </p:txBody>
      </p:sp>
      <p:sp>
        <p:nvSpPr>
          <p:cNvPr id="3" name="Subtitle 2"/>
          <p:cNvSpPr>
            <a:spLocks noGrp="1"/>
          </p:cNvSpPr>
          <p:nvPr>
            <p:ph type="subTitle" idx="1"/>
          </p:nvPr>
        </p:nvSpPr>
        <p:spPr>
          <a:xfrm>
            <a:off x="1524000" y="3602038"/>
            <a:ext cx="9144000" cy="1655762"/>
          </a:xfrm>
          <a:prstGeom prst="rect">
            <a:avLst/>
          </a:prstGeo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IN"/>
          </a:p>
        </p:txBody>
      </p:sp>
      <p:sp>
        <p:nvSpPr>
          <p:cNvPr id="4" name="Date Placeholder 3"/>
          <p:cNvSpPr>
            <a:spLocks noGrp="1"/>
          </p:cNvSpPr>
          <p:nvPr>
            <p:ph type="dt" sz="half" idx="10"/>
          </p:nvPr>
        </p:nvSpPr>
        <p:spPr/>
        <p:txBody>
          <a:bodyPr/>
          <a:lstStyle/>
          <a:p>
            <a:fld id="{13C6A159-27E7-4476-8A76-B4893FD5263F}" type="datetimeFigureOut">
              <a:rPr lang="en-IN" smtClean="0"/>
              <a:t>12-12-2016</a:t>
            </a:fld>
            <a:endParaRPr lang="en-IN"/>
          </a:p>
        </p:txBody>
      </p:sp>
      <p:sp>
        <p:nvSpPr>
          <p:cNvPr id="5" name="Footer Placeholder 4"/>
          <p:cNvSpPr>
            <a:spLocks noGrp="1"/>
          </p:cNvSpPr>
          <p:nvPr>
            <p:ph type="ftr" sz="quarter" idx="11"/>
          </p:nvPr>
        </p:nvSpPr>
        <p:spPr>
          <a:xfrm>
            <a:off x="1933303" y="6356350"/>
            <a:ext cx="8843554" cy="365125"/>
          </a:xfrm>
          <a:prstGeom prst="rect">
            <a:avLst/>
          </a:prstGeom>
        </p:spPr>
        <p:txBody>
          <a:bodyPr/>
          <a:lstStyle/>
          <a:p>
            <a:endParaRPr lang="en-IN"/>
          </a:p>
        </p:txBody>
      </p:sp>
      <p:sp>
        <p:nvSpPr>
          <p:cNvPr id="6" name="Slide Number Placeholder 5"/>
          <p:cNvSpPr>
            <a:spLocks noGrp="1"/>
          </p:cNvSpPr>
          <p:nvPr>
            <p:ph type="sldNum" sz="quarter" idx="12"/>
          </p:nvPr>
        </p:nvSpPr>
        <p:spPr/>
        <p:txBody>
          <a:bodyPr/>
          <a:lstStyle/>
          <a:p>
            <a:fld id="{9B622D6E-0D04-4228-90B7-E85DAC9FE6D1}" type="slidenum">
              <a:rPr lang="en-IN" smtClean="0"/>
              <a:t>‹#›</a:t>
            </a:fld>
            <a:endParaRPr lang="en-IN"/>
          </a:p>
        </p:txBody>
      </p:sp>
    </p:spTree>
    <p:extLst>
      <p:ext uri="{BB962C8B-B14F-4D97-AF65-F5344CB8AC3E}">
        <p14:creationId xmlns:p14="http://schemas.microsoft.com/office/powerpoint/2010/main" val="12431119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1325563"/>
          </a:xfrm>
          <a:prstGeom prst="rect">
            <a:avLst/>
          </a:prstGeom>
        </p:spPr>
        <p:txBody>
          <a:bodyPr/>
          <a:lstStyle/>
          <a:p>
            <a:r>
              <a:rPr lang="en-US"/>
              <a:t>Click to edit Master title style</a:t>
            </a:r>
            <a:endParaRPr lang="en-IN"/>
          </a:p>
        </p:txBody>
      </p:sp>
      <p:sp>
        <p:nvSpPr>
          <p:cNvPr id="3" name="Vertical Text Placeholder 2"/>
          <p:cNvSpPr>
            <a:spLocks noGrp="1"/>
          </p:cNvSpPr>
          <p:nvPr>
            <p:ph type="body" orient="vert" idx="1"/>
          </p:nvPr>
        </p:nvSpPr>
        <p:spPr>
          <a:xfrm>
            <a:off x="838200" y="1206136"/>
            <a:ext cx="10369731" cy="4970827"/>
          </a:xfrm>
          <a:prstGeom prst="rect">
            <a:avLst/>
          </a:prstGeo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p:cNvSpPr>
            <a:spLocks noGrp="1"/>
          </p:cNvSpPr>
          <p:nvPr>
            <p:ph type="dt" sz="half" idx="10"/>
          </p:nvPr>
        </p:nvSpPr>
        <p:spPr/>
        <p:txBody>
          <a:bodyPr/>
          <a:lstStyle/>
          <a:p>
            <a:fld id="{13C6A159-27E7-4476-8A76-B4893FD5263F}" type="datetimeFigureOut">
              <a:rPr lang="en-IN" smtClean="0"/>
              <a:t>12-12-2016</a:t>
            </a:fld>
            <a:endParaRPr lang="en-IN"/>
          </a:p>
        </p:txBody>
      </p:sp>
      <p:sp>
        <p:nvSpPr>
          <p:cNvPr id="5" name="Footer Placeholder 4"/>
          <p:cNvSpPr>
            <a:spLocks noGrp="1"/>
          </p:cNvSpPr>
          <p:nvPr>
            <p:ph type="ftr" sz="quarter" idx="11"/>
          </p:nvPr>
        </p:nvSpPr>
        <p:spPr>
          <a:xfrm>
            <a:off x="1933303" y="6356350"/>
            <a:ext cx="8843554" cy="365125"/>
          </a:xfrm>
          <a:prstGeom prst="rect">
            <a:avLst/>
          </a:prstGeom>
        </p:spPr>
        <p:txBody>
          <a:bodyPr/>
          <a:lstStyle/>
          <a:p>
            <a:endParaRPr lang="en-IN"/>
          </a:p>
        </p:txBody>
      </p:sp>
      <p:sp>
        <p:nvSpPr>
          <p:cNvPr id="6" name="Slide Number Placeholder 5"/>
          <p:cNvSpPr>
            <a:spLocks noGrp="1"/>
          </p:cNvSpPr>
          <p:nvPr>
            <p:ph type="sldNum" sz="quarter" idx="12"/>
          </p:nvPr>
        </p:nvSpPr>
        <p:spPr/>
        <p:txBody>
          <a:bodyPr/>
          <a:lstStyle/>
          <a:p>
            <a:fld id="{9B622D6E-0D04-4228-90B7-E85DAC9FE6D1}" type="slidenum">
              <a:rPr lang="en-IN" smtClean="0"/>
              <a:t>‹#›</a:t>
            </a:fld>
            <a:endParaRPr lang="en-IN"/>
          </a:p>
        </p:txBody>
      </p:sp>
    </p:spTree>
    <p:extLst>
      <p:ext uri="{BB962C8B-B14F-4D97-AF65-F5344CB8AC3E}">
        <p14:creationId xmlns:p14="http://schemas.microsoft.com/office/powerpoint/2010/main" val="6943148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a:prstGeom prst="rect">
            <a:avLst/>
          </a:prstGeom>
        </p:spPr>
        <p:txBody>
          <a:bodyPr vert="eaVert"/>
          <a:lstStyle/>
          <a:p>
            <a:r>
              <a:rPr lang="en-US"/>
              <a:t>Click to edit Master title style</a:t>
            </a:r>
            <a:endParaRPr lang="en-IN"/>
          </a:p>
        </p:txBody>
      </p:sp>
      <p:sp>
        <p:nvSpPr>
          <p:cNvPr id="3" name="Vertical Text Placeholder 2"/>
          <p:cNvSpPr>
            <a:spLocks noGrp="1"/>
          </p:cNvSpPr>
          <p:nvPr>
            <p:ph type="body" orient="vert" idx="1"/>
          </p:nvPr>
        </p:nvSpPr>
        <p:spPr>
          <a:xfrm>
            <a:off x="838200" y="365125"/>
            <a:ext cx="7734300" cy="5811838"/>
          </a:xfrm>
          <a:prstGeom prst="rect">
            <a:avLst/>
          </a:prstGeo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p:cNvSpPr>
            <a:spLocks noGrp="1"/>
          </p:cNvSpPr>
          <p:nvPr>
            <p:ph type="dt" sz="half" idx="10"/>
          </p:nvPr>
        </p:nvSpPr>
        <p:spPr/>
        <p:txBody>
          <a:bodyPr/>
          <a:lstStyle/>
          <a:p>
            <a:fld id="{13C6A159-27E7-4476-8A76-B4893FD5263F}" type="datetimeFigureOut">
              <a:rPr lang="en-IN" smtClean="0"/>
              <a:t>12-12-2016</a:t>
            </a:fld>
            <a:endParaRPr lang="en-IN"/>
          </a:p>
        </p:txBody>
      </p:sp>
      <p:sp>
        <p:nvSpPr>
          <p:cNvPr id="5" name="Footer Placeholder 4"/>
          <p:cNvSpPr>
            <a:spLocks noGrp="1"/>
          </p:cNvSpPr>
          <p:nvPr>
            <p:ph type="ftr" sz="quarter" idx="11"/>
          </p:nvPr>
        </p:nvSpPr>
        <p:spPr>
          <a:xfrm>
            <a:off x="1933303" y="6356350"/>
            <a:ext cx="8843554" cy="365125"/>
          </a:xfrm>
          <a:prstGeom prst="rect">
            <a:avLst/>
          </a:prstGeom>
        </p:spPr>
        <p:txBody>
          <a:bodyPr/>
          <a:lstStyle/>
          <a:p>
            <a:endParaRPr lang="en-IN"/>
          </a:p>
        </p:txBody>
      </p:sp>
      <p:sp>
        <p:nvSpPr>
          <p:cNvPr id="6" name="Slide Number Placeholder 5"/>
          <p:cNvSpPr>
            <a:spLocks noGrp="1"/>
          </p:cNvSpPr>
          <p:nvPr>
            <p:ph type="sldNum" sz="quarter" idx="12"/>
          </p:nvPr>
        </p:nvSpPr>
        <p:spPr/>
        <p:txBody>
          <a:bodyPr/>
          <a:lstStyle/>
          <a:p>
            <a:fld id="{9B622D6E-0D04-4228-90B7-E85DAC9FE6D1}" type="slidenum">
              <a:rPr lang="en-IN" smtClean="0"/>
              <a:t>‹#›</a:t>
            </a:fld>
            <a:endParaRPr lang="en-IN"/>
          </a:p>
        </p:txBody>
      </p:sp>
    </p:spTree>
    <p:extLst>
      <p:ext uri="{BB962C8B-B14F-4D97-AF65-F5344CB8AC3E}">
        <p14:creationId xmlns:p14="http://schemas.microsoft.com/office/powerpoint/2010/main" val="110929799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a:prstGeom prst="rect">
            <a:avLst/>
          </a:prstGeom>
        </p:spPr>
        <p:txBody>
          <a:bodyPr anchor="b"/>
          <a:lstStyle>
            <a:lvl1pPr algn="ctr">
              <a:defRPr sz="6000"/>
            </a:lvl1pPr>
          </a:lstStyle>
          <a:p>
            <a:r>
              <a:rPr lang="en-US"/>
              <a:t>Click to edit Master title style</a:t>
            </a:r>
            <a:endParaRPr lang="en-IN"/>
          </a:p>
        </p:txBody>
      </p:sp>
      <p:sp>
        <p:nvSpPr>
          <p:cNvPr id="3" name="Subtitle 2"/>
          <p:cNvSpPr>
            <a:spLocks noGrp="1"/>
          </p:cNvSpPr>
          <p:nvPr>
            <p:ph type="subTitle" idx="1"/>
          </p:nvPr>
        </p:nvSpPr>
        <p:spPr>
          <a:xfrm>
            <a:off x="1524000" y="3602038"/>
            <a:ext cx="9144000" cy="1655762"/>
          </a:xfrm>
          <a:prstGeom prst="rect">
            <a:avLst/>
          </a:prstGeo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IN"/>
          </a:p>
        </p:txBody>
      </p:sp>
      <p:sp>
        <p:nvSpPr>
          <p:cNvPr id="4" name="Date Placeholder 3"/>
          <p:cNvSpPr>
            <a:spLocks noGrp="1"/>
          </p:cNvSpPr>
          <p:nvPr>
            <p:ph type="dt" sz="half" idx="10"/>
          </p:nvPr>
        </p:nvSpPr>
        <p:spPr/>
        <p:txBody>
          <a:bodyPr/>
          <a:lstStyle/>
          <a:p>
            <a:fld id="{13C6A159-27E7-4476-8A76-B4893FD5263F}" type="datetimeFigureOut">
              <a:rPr lang="en-IN" smtClean="0"/>
              <a:t>12-12-2016</a:t>
            </a:fld>
            <a:endParaRPr lang="en-IN"/>
          </a:p>
        </p:txBody>
      </p:sp>
      <p:sp>
        <p:nvSpPr>
          <p:cNvPr id="5" name="Footer Placeholder 4"/>
          <p:cNvSpPr>
            <a:spLocks noGrp="1"/>
          </p:cNvSpPr>
          <p:nvPr>
            <p:ph type="ftr" sz="quarter" idx="11"/>
          </p:nvPr>
        </p:nvSpPr>
        <p:spPr>
          <a:xfrm>
            <a:off x="1933303" y="6356350"/>
            <a:ext cx="8843554" cy="365125"/>
          </a:xfrm>
          <a:prstGeom prst="rect">
            <a:avLst/>
          </a:prstGeom>
        </p:spPr>
        <p:txBody>
          <a:bodyPr/>
          <a:lstStyle/>
          <a:p>
            <a:endParaRPr lang="en-IN"/>
          </a:p>
        </p:txBody>
      </p:sp>
      <p:sp>
        <p:nvSpPr>
          <p:cNvPr id="6" name="Slide Number Placeholder 5"/>
          <p:cNvSpPr>
            <a:spLocks noGrp="1"/>
          </p:cNvSpPr>
          <p:nvPr>
            <p:ph type="sldNum" sz="quarter" idx="12"/>
          </p:nvPr>
        </p:nvSpPr>
        <p:spPr/>
        <p:txBody>
          <a:bodyPr/>
          <a:lstStyle/>
          <a:p>
            <a:fld id="{9B622D6E-0D04-4228-90B7-E85DAC9FE6D1}" type="slidenum">
              <a:rPr lang="en-IN" smtClean="0"/>
              <a:t>‹#›</a:t>
            </a:fld>
            <a:endParaRPr lang="en-IN"/>
          </a:p>
        </p:txBody>
      </p:sp>
    </p:spTree>
    <p:extLst>
      <p:ext uri="{BB962C8B-B14F-4D97-AF65-F5344CB8AC3E}">
        <p14:creationId xmlns:p14="http://schemas.microsoft.com/office/powerpoint/2010/main" val="46869666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1325563"/>
          </a:xfrm>
          <a:prstGeom prst="rect">
            <a:avLst/>
          </a:prstGeom>
        </p:spPr>
        <p:txBody>
          <a:bodyPr/>
          <a:lstStyle/>
          <a:p>
            <a:r>
              <a:rPr lang="en-US"/>
              <a:t>Click to edit Master title style</a:t>
            </a:r>
            <a:endParaRPr lang="en-IN"/>
          </a:p>
        </p:txBody>
      </p:sp>
      <p:sp>
        <p:nvSpPr>
          <p:cNvPr id="3" name="Content Placeholder 2"/>
          <p:cNvSpPr>
            <a:spLocks noGrp="1"/>
          </p:cNvSpPr>
          <p:nvPr>
            <p:ph idx="1"/>
          </p:nvPr>
        </p:nvSpPr>
        <p:spPr>
          <a:xfrm>
            <a:off x="838200" y="1206136"/>
            <a:ext cx="10369731" cy="4970827"/>
          </a:xfrm>
          <a:prstGeom prst="rect">
            <a:avLst/>
          </a:prstGeo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p:cNvSpPr>
            <a:spLocks noGrp="1"/>
          </p:cNvSpPr>
          <p:nvPr>
            <p:ph type="dt" sz="half" idx="10"/>
          </p:nvPr>
        </p:nvSpPr>
        <p:spPr/>
        <p:txBody>
          <a:bodyPr/>
          <a:lstStyle/>
          <a:p>
            <a:fld id="{13C6A159-27E7-4476-8A76-B4893FD5263F}" type="datetimeFigureOut">
              <a:rPr lang="en-IN" smtClean="0"/>
              <a:t>12-12-2016</a:t>
            </a:fld>
            <a:endParaRPr lang="en-IN"/>
          </a:p>
        </p:txBody>
      </p:sp>
      <p:sp>
        <p:nvSpPr>
          <p:cNvPr id="5" name="Footer Placeholder 4"/>
          <p:cNvSpPr>
            <a:spLocks noGrp="1"/>
          </p:cNvSpPr>
          <p:nvPr>
            <p:ph type="ftr" sz="quarter" idx="11"/>
          </p:nvPr>
        </p:nvSpPr>
        <p:spPr>
          <a:xfrm>
            <a:off x="1933303" y="6356350"/>
            <a:ext cx="8843554" cy="365125"/>
          </a:xfrm>
          <a:prstGeom prst="rect">
            <a:avLst/>
          </a:prstGeom>
        </p:spPr>
        <p:txBody>
          <a:bodyPr/>
          <a:lstStyle/>
          <a:p>
            <a:endParaRPr lang="en-IN"/>
          </a:p>
        </p:txBody>
      </p:sp>
      <p:sp>
        <p:nvSpPr>
          <p:cNvPr id="6" name="Slide Number Placeholder 5"/>
          <p:cNvSpPr>
            <a:spLocks noGrp="1"/>
          </p:cNvSpPr>
          <p:nvPr>
            <p:ph type="sldNum" sz="quarter" idx="12"/>
          </p:nvPr>
        </p:nvSpPr>
        <p:spPr/>
        <p:txBody>
          <a:bodyPr/>
          <a:lstStyle/>
          <a:p>
            <a:fld id="{9B622D6E-0D04-4228-90B7-E85DAC9FE6D1}" type="slidenum">
              <a:rPr lang="en-IN" smtClean="0"/>
              <a:t>‹#›</a:t>
            </a:fld>
            <a:endParaRPr lang="en-IN"/>
          </a:p>
        </p:txBody>
      </p:sp>
    </p:spTree>
    <p:extLst>
      <p:ext uri="{BB962C8B-B14F-4D97-AF65-F5344CB8AC3E}">
        <p14:creationId xmlns:p14="http://schemas.microsoft.com/office/powerpoint/2010/main" val="360993940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a:prstGeom prst="rect">
            <a:avLst/>
          </a:prstGeom>
        </p:spPr>
        <p:txBody>
          <a:bodyPr anchor="b"/>
          <a:lstStyle>
            <a:lvl1pPr>
              <a:defRPr sz="6000"/>
            </a:lvl1pPr>
          </a:lstStyle>
          <a:p>
            <a:r>
              <a:rPr lang="en-US"/>
              <a:t>Click to edit Master title style</a:t>
            </a:r>
            <a:endParaRPr lang="en-IN"/>
          </a:p>
        </p:txBody>
      </p:sp>
      <p:sp>
        <p:nvSpPr>
          <p:cNvPr id="3" name="Text Placeholder 2"/>
          <p:cNvSpPr>
            <a:spLocks noGrp="1"/>
          </p:cNvSpPr>
          <p:nvPr>
            <p:ph type="body" idx="1"/>
          </p:nvPr>
        </p:nvSpPr>
        <p:spPr>
          <a:xfrm>
            <a:off x="831850" y="4589463"/>
            <a:ext cx="10515600" cy="1500187"/>
          </a:xfrm>
          <a:prstGeom prst="rect">
            <a:avLst/>
          </a:prstGeo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13C6A159-27E7-4476-8A76-B4893FD5263F}" type="datetimeFigureOut">
              <a:rPr lang="en-IN" smtClean="0"/>
              <a:t>12-12-2016</a:t>
            </a:fld>
            <a:endParaRPr lang="en-IN"/>
          </a:p>
        </p:txBody>
      </p:sp>
      <p:sp>
        <p:nvSpPr>
          <p:cNvPr id="5" name="Footer Placeholder 4"/>
          <p:cNvSpPr>
            <a:spLocks noGrp="1"/>
          </p:cNvSpPr>
          <p:nvPr>
            <p:ph type="ftr" sz="quarter" idx="11"/>
          </p:nvPr>
        </p:nvSpPr>
        <p:spPr>
          <a:xfrm>
            <a:off x="1933303" y="6356350"/>
            <a:ext cx="8843554" cy="365125"/>
          </a:xfrm>
          <a:prstGeom prst="rect">
            <a:avLst/>
          </a:prstGeom>
        </p:spPr>
        <p:txBody>
          <a:bodyPr/>
          <a:lstStyle/>
          <a:p>
            <a:endParaRPr lang="en-IN"/>
          </a:p>
        </p:txBody>
      </p:sp>
      <p:sp>
        <p:nvSpPr>
          <p:cNvPr id="6" name="Slide Number Placeholder 5"/>
          <p:cNvSpPr>
            <a:spLocks noGrp="1"/>
          </p:cNvSpPr>
          <p:nvPr>
            <p:ph type="sldNum" sz="quarter" idx="12"/>
          </p:nvPr>
        </p:nvSpPr>
        <p:spPr/>
        <p:txBody>
          <a:bodyPr/>
          <a:lstStyle/>
          <a:p>
            <a:fld id="{9B622D6E-0D04-4228-90B7-E85DAC9FE6D1}" type="slidenum">
              <a:rPr lang="en-IN" smtClean="0"/>
              <a:t>‹#›</a:t>
            </a:fld>
            <a:endParaRPr lang="en-IN"/>
          </a:p>
        </p:txBody>
      </p:sp>
    </p:spTree>
    <p:extLst>
      <p:ext uri="{BB962C8B-B14F-4D97-AF65-F5344CB8AC3E}">
        <p14:creationId xmlns:p14="http://schemas.microsoft.com/office/powerpoint/2010/main" val="332377344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1325563"/>
          </a:xfrm>
          <a:prstGeom prst="rect">
            <a:avLst/>
          </a:prstGeom>
        </p:spPr>
        <p:txBody>
          <a:bodyPr/>
          <a:lstStyle/>
          <a:p>
            <a:r>
              <a:rPr lang="en-US"/>
              <a:t>Click to edit Master title style</a:t>
            </a:r>
            <a:endParaRPr lang="en-IN"/>
          </a:p>
        </p:txBody>
      </p:sp>
      <p:sp>
        <p:nvSpPr>
          <p:cNvPr id="3" name="Content Placeholder 2"/>
          <p:cNvSpPr>
            <a:spLocks noGrp="1"/>
          </p:cNvSpPr>
          <p:nvPr>
            <p:ph sz="half" idx="1"/>
          </p:nvPr>
        </p:nvSpPr>
        <p:spPr>
          <a:xfrm>
            <a:off x="838200" y="1825625"/>
            <a:ext cx="5181600" cy="4351338"/>
          </a:xfrm>
          <a:prstGeom prst="rect">
            <a:avLst/>
          </a:prstGeo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Content Placeholder 3"/>
          <p:cNvSpPr>
            <a:spLocks noGrp="1"/>
          </p:cNvSpPr>
          <p:nvPr>
            <p:ph sz="half" idx="2"/>
          </p:nvPr>
        </p:nvSpPr>
        <p:spPr>
          <a:xfrm>
            <a:off x="6172200" y="1825625"/>
            <a:ext cx="5181600" cy="4351338"/>
          </a:xfrm>
          <a:prstGeom prst="rect">
            <a:avLst/>
          </a:prstGeo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Date Placeholder 4"/>
          <p:cNvSpPr>
            <a:spLocks noGrp="1"/>
          </p:cNvSpPr>
          <p:nvPr>
            <p:ph type="dt" sz="half" idx="10"/>
          </p:nvPr>
        </p:nvSpPr>
        <p:spPr/>
        <p:txBody>
          <a:bodyPr/>
          <a:lstStyle/>
          <a:p>
            <a:fld id="{13C6A159-27E7-4476-8A76-B4893FD5263F}" type="datetimeFigureOut">
              <a:rPr lang="en-IN" smtClean="0"/>
              <a:t>12-12-2016</a:t>
            </a:fld>
            <a:endParaRPr lang="en-IN"/>
          </a:p>
        </p:txBody>
      </p:sp>
      <p:sp>
        <p:nvSpPr>
          <p:cNvPr id="6" name="Footer Placeholder 5"/>
          <p:cNvSpPr>
            <a:spLocks noGrp="1"/>
          </p:cNvSpPr>
          <p:nvPr>
            <p:ph type="ftr" sz="quarter" idx="11"/>
          </p:nvPr>
        </p:nvSpPr>
        <p:spPr>
          <a:xfrm>
            <a:off x="1933303" y="6356350"/>
            <a:ext cx="8843554" cy="365125"/>
          </a:xfrm>
          <a:prstGeom prst="rect">
            <a:avLst/>
          </a:prstGeom>
        </p:spPr>
        <p:txBody>
          <a:bodyPr/>
          <a:lstStyle/>
          <a:p>
            <a:endParaRPr lang="en-IN"/>
          </a:p>
        </p:txBody>
      </p:sp>
      <p:sp>
        <p:nvSpPr>
          <p:cNvPr id="7" name="Slide Number Placeholder 6"/>
          <p:cNvSpPr>
            <a:spLocks noGrp="1"/>
          </p:cNvSpPr>
          <p:nvPr>
            <p:ph type="sldNum" sz="quarter" idx="12"/>
          </p:nvPr>
        </p:nvSpPr>
        <p:spPr/>
        <p:txBody>
          <a:bodyPr/>
          <a:lstStyle/>
          <a:p>
            <a:fld id="{9B622D6E-0D04-4228-90B7-E85DAC9FE6D1}" type="slidenum">
              <a:rPr lang="en-IN" smtClean="0"/>
              <a:t>‹#›</a:t>
            </a:fld>
            <a:endParaRPr lang="en-IN"/>
          </a:p>
        </p:txBody>
      </p:sp>
    </p:spTree>
    <p:extLst>
      <p:ext uri="{BB962C8B-B14F-4D97-AF65-F5344CB8AC3E}">
        <p14:creationId xmlns:p14="http://schemas.microsoft.com/office/powerpoint/2010/main" val="53251745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a:prstGeom prst="rect">
            <a:avLst/>
          </a:prstGeom>
        </p:spPr>
        <p:txBody>
          <a:bodyPr/>
          <a:lstStyle/>
          <a:p>
            <a:r>
              <a:rPr lang="en-US"/>
              <a:t>Click to edit Master title style</a:t>
            </a:r>
            <a:endParaRPr lang="en-IN"/>
          </a:p>
        </p:txBody>
      </p:sp>
      <p:sp>
        <p:nvSpPr>
          <p:cNvPr id="3" name="Text Placeholder 2"/>
          <p:cNvSpPr>
            <a:spLocks noGrp="1"/>
          </p:cNvSpPr>
          <p:nvPr>
            <p:ph type="body" idx="1"/>
          </p:nvPr>
        </p:nvSpPr>
        <p:spPr>
          <a:xfrm>
            <a:off x="839788" y="1681163"/>
            <a:ext cx="5157787"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a:prstGeom prst="rect">
            <a:avLst/>
          </a:prstGeo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Text Placeholder 4"/>
          <p:cNvSpPr>
            <a:spLocks noGrp="1"/>
          </p:cNvSpPr>
          <p:nvPr>
            <p:ph type="body" sz="quarter" idx="3"/>
          </p:nvPr>
        </p:nvSpPr>
        <p:spPr>
          <a:xfrm>
            <a:off x="6172200" y="1681163"/>
            <a:ext cx="5183188"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a:prstGeom prst="rect">
            <a:avLst/>
          </a:prstGeo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7" name="Date Placeholder 6"/>
          <p:cNvSpPr>
            <a:spLocks noGrp="1"/>
          </p:cNvSpPr>
          <p:nvPr>
            <p:ph type="dt" sz="half" idx="10"/>
          </p:nvPr>
        </p:nvSpPr>
        <p:spPr/>
        <p:txBody>
          <a:bodyPr/>
          <a:lstStyle/>
          <a:p>
            <a:fld id="{13C6A159-27E7-4476-8A76-B4893FD5263F}" type="datetimeFigureOut">
              <a:rPr lang="en-IN" smtClean="0"/>
              <a:t>12-12-2016</a:t>
            </a:fld>
            <a:endParaRPr lang="en-IN"/>
          </a:p>
        </p:txBody>
      </p:sp>
      <p:sp>
        <p:nvSpPr>
          <p:cNvPr id="8" name="Footer Placeholder 7"/>
          <p:cNvSpPr>
            <a:spLocks noGrp="1"/>
          </p:cNvSpPr>
          <p:nvPr>
            <p:ph type="ftr" sz="quarter" idx="11"/>
          </p:nvPr>
        </p:nvSpPr>
        <p:spPr>
          <a:xfrm>
            <a:off x="1933303" y="6356350"/>
            <a:ext cx="8843554" cy="365125"/>
          </a:xfrm>
          <a:prstGeom prst="rect">
            <a:avLst/>
          </a:prstGeom>
        </p:spPr>
        <p:txBody>
          <a:bodyPr/>
          <a:lstStyle/>
          <a:p>
            <a:endParaRPr lang="en-IN"/>
          </a:p>
        </p:txBody>
      </p:sp>
      <p:sp>
        <p:nvSpPr>
          <p:cNvPr id="9" name="Slide Number Placeholder 8"/>
          <p:cNvSpPr>
            <a:spLocks noGrp="1"/>
          </p:cNvSpPr>
          <p:nvPr>
            <p:ph type="sldNum" sz="quarter" idx="12"/>
          </p:nvPr>
        </p:nvSpPr>
        <p:spPr/>
        <p:txBody>
          <a:bodyPr/>
          <a:lstStyle/>
          <a:p>
            <a:fld id="{9B622D6E-0D04-4228-90B7-E85DAC9FE6D1}" type="slidenum">
              <a:rPr lang="en-IN" smtClean="0"/>
              <a:t>‹#›</a:t>
            </a:fld>
            <a:endParaRPr lang="en-IN"/>
          </a:p>
        </p:txBody>
      </p:sp>
    </p:spTree>
    <p:extLst>
      <p:ext uri="{BB962C8B-B14F-4D97-AF65-F5344CB8AC3E}">
        <p14:creationId xmlns:p14="http://schemas.microsoft.com/office/powerpoint/2010/main" val="151403759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1325563"/>
          </a:xfrm>
          <a:prstGeom prst="rect">
            <a:avLst/>
          </a:prstGeom>
        </p:spPr>
        <p:txBody>
          <a:bodyPr/>
          <a:lstStyle/>
          <a:p>
            <a:r>
              <a:rPr lang="en-US"/>
              <a:t>Click to edit Master title style</a:t>
            </a:r>
            <a:endParaRPr lang="en-IN"/>
          </a:p>
        </p:txBody>
      </p:sp>
      <p:sp>
        <p:nvSpPr>
          <p:cNvPr id="3" name="Date Placeholder 2"/>
          <p:cNvSpPr>
            <a:spLocks noGrp="1"/>
          </p:cNvSpPr>
          <p:nvPr>
            <p:ph type="dt" sz="half" idx="10"/>
          </p:nvPr>
        </p:nvSpPr>
        <p:spPr/>
        <p:txBody>
          <a:bodyPr/>
          <a:lstStyle/>
          <a:p>
            <a:fld id="{13C6A159-27E7-4476-8A76-B4893FD5263F}" type="datetimeFigureOut">
              <a:rPr lang="en-IN" smtClean="0"/>
              <a:t>12-12-2016</a:t>
            </a:fld>
            <a:endParaRPr lang="en-IN"/>
          </a:p>
        </p:txBody>
      </p:sp>
      <p:sp>
        <p:nvSpPr>
          <p:cNvPr id="4" name="Footer Placeholder 3"/>
          <p:cNvSpPr>
            <a:spLocks noGrp="1"/>
          </p:cNvSpPr>
          <p:nvPr>
            <p:ph type="ftr" sz="quarter" idx="11"/>
          </p:nvPr>
        </p:nvSpPr>
        <p:spPr>
          <a:xfrm>
            <a:off x="1933303" y="6356350"/>
            <a:ext cx="8843554" cy="365125"/>
          </a:xfrm>
          <a:prstGeom prst="rect">
            <a:avLst/>
          </a:prstGeom>
        </p:spPr>
        <p:txBody>
          <a:bodyPr/>
          <a:lstStyle/>
          <a:p>
            <a:endParaRPr lang="en-IN"/>
          </a:p>
        </p:txBody>
      </p:sp>
      <p:sp>
        <p:nvSpPr>
          <p:cNvPr id="5" name="Slide Number Placeholder 4"/>
          <p:cNvSpPr>
            <a:spLocks noGrp="1"/>
          </p:cNvSpPr>
          <p:nvPr>
            <p:ph type="sldNum" sz="quarter" idx="12"/>
          </p:nvPr>
        </p:nvSpPr>
        <p:spPr/>
        <p:txBody>
          <a:bodyPr/>
          <a:lstStyle/>
          <a:p>
            <a:fld id="{9B622D6E-0D04-4228-90B7-E85DAC9FE6D1}" type="slidenum">
              <a:rPr lang="en-IN" smtClean="0"/>
              <a:t>‹#›</a:t>
            </a:fld>
            <a:endParaRPr lang="en-IN"/>
          </a:p>
        </p:txBody>
      </p:sp>
    </p:spTree>
    <p:extLst>
      <p:ext uri="{BB962C8B-B14F-4D97-AF65-F5344CB8AC3E}">
        <p14:creationId xmlns:p14="http://schemas.microsoft.com/office/powerpoint/2010/main" val="48616681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3C6A159-27E7-4476-8A76-B4893FD5263F}" type="datetimeFigureOut">
              <a:rPr lang="en-IN" smtClean="0"/>
              <a:t>12-12-2016</a:t>
            </a:fld>
            <a:endParaRPr lang="en-IN"/>
          </a:p>
        </p:txBody>
      </p:sp>
      <p:sp>
        <p:nvSpPr>
          <p:cNvPr id="3" name="Footer Placeholder 2"/>
          <p:cNvSpPr>
            <a:spLocks noGrp="1"/>
          </p:cNvSpPr>
          <p:nvPr>
            <p:ph type="ftr" sz="quarter" idx="11"/>
          </p:nvPr>
        </p:nvSpPr>
        <p:spPr>
          <a:xfrm>
            <a:off x="1933303" y="6356350"/>
            <a:ext cx="8843554" cy="365125"/>
          </a:xfrm>
          <a:prstGeom prst="rect">
            <a:avLst/>
          </a:prstGeom>
        </p:spPr>
        <p:txBody>
          <a:bodyPr/>
          <a:lstStyle/>
          <a:p>
            <a:endParaRPr lang="en-IN"/>
          </a:p>
        </p:txBody>
      </p:sp>
      <p:sp>
        <p:nvSpPr>
          <p:cNvPr id="4" name="Slide Number Placeholder 3"/>
          <p:cNvSpPr>
            <a:spLocks noGrp="1"/>
          </p:cNvSpPr>
          <p:nvPr>
            <p:ph type="sldNum" sz="quarter" idx="12"/>
          </p:nvPr>
        </p:nvSpPr>
        <p:spPr/>
        <p:txBody>
          <a:bodyPr/>
          <a:lstStyle/>
          <a:p>
            <a:fld id="{9B622D6E-0D04-4228-90B7-E85DAC9FE6D1}" type="slidenum">
              <a:rPr lang="en-IN" smtClean="0"/>
              <a:t>‹#›</a:t>
            </a:fld>
            <a:endParaRPr lang="en-IN"/>
          </a:p>
        </p:txBody>
      </p:sp>
    </p:spTree>
    <p:extLst>
      <p:ext uri="{BB962C8B-B14F-4D97-AF65-F5344CB8AC3E}">
        <p14:creationId xmlns:p14="http://schemas.microsoft.com/office/powerpoint/2010/main" val="289626766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a:prstGeom prst="rect">
            <a:avLst/>
          </a:prstGeom>
        </p:spPr>
        <p:txBody>
          <a:bodyPr anchor="b"/>
          <a:lstStyle>
            <a:lvl1pPr>
              <a:defRPr sz="3200"/>
            </a:lvl1pPr>
          </a:lstStyle>
          <a:p>
            <a:r>
              <a:rPr lang="en-US"/>
              <a:t>Click to edit Master title style</a:t>
            </a:r>
            <a:endParaRPr lang="en-IN"/>
          </a:p>
        </p:txBody>
      </p:sp>
      <p:sp>
        <p:nvSpPr>
          <p:cNvPr id="3" name="Content Placeholder 2"/>
          <p:cNvSpPr>
            <a:spLocks noGrp="1"/>
          </p:cNvSpPr>
          <p:nvPr>
            <p:ph idx="1"/>
          </p:nvPr>
        </p:nvSpPr>
        <p:spPr>
          <a:xfrm>
            <a:off x="5183188" y="987425"/>
            <a:ext cx="6172200" cy="4873625"/>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Text Placeholder 3"/>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13C6A159-27E7-4476-8A76-B4893FD5263F}" type="datetimeFigureOut">
              <a:rPr lang="en-IN" smtClean="0"/>
              <a:t>12-12-2016</a:t>
            </a:fld>
            <a:endParaRPr lang="en-IN"/>
          </a:p>
        </p:txBody>
      </p:sp>
      <p:sp>
        <p:nvSpPr>
          <p:cNvPr id="6" name="Footer Placeholder 5"/>
          <p:cNvSpPr>
            <a:spLocks noGrp="1"/>
          </p:cNvSpPr>
          <p:nvPr>
            <p:ph type="ftr" sz="quarter" idx="11"/>
          </p:nvPr>
        </p:nvSpPr>
        <p:spPr>
          <a:xfrm>
            <a:off x="1933303" y="6356350"/>
            <a:ext cx="8843554" cy="365125"/>
          </a:xfrm>
          <a:prstGeom prst="rect">
            <a:avLst/>
          </a:prstGeom>
        </p:spPr>
        <p:txBody>
          <a:bodyPr/>
          <a:lstStyle/>
          <a:p>
            <a:endParaRPr lang="en-IN"/>
          </a:p>
        </p:txBody>
      </p:sp>
      <p:sp>
        <p:nvSpPr>
          <p:cNvPr id="7" name="Slide Number Placeholder 6"/>
          <p:cNvSpPr>
            <a:spLocks noGrp="1"/>
          </p:cNvSpPr>
          <p:nvPr>
            <p:ph type="sldNum" sz="quarter" idx="12"/>
          </p:nvPr>
        </p:nvSpPr>
        <p:spPr/>
        <p:txBody>
          <a:bodyPr/>
          <a:lstStyle/>
          <a:p>
            <a:fld id="{9B622D6E-0D04-4228-90B7-E85DAC9FE6D1}" type="slidenum">
              <a:rPr lang="en-IN" smtClean="0"/>
              <a:t>‹#›</a:t>
            </a:fld>
            <a:endParaRPr lang="en-IN"/>
          </a:p>
        </p:txBody>
      </p:sp>
    </p:spTree>
    <p:extLst>
      <p:ext uri="{BB962C8B-B14F-4D97-AF65-F5344CB8AC3E}">
        <p14:creationId xmlns:p14="http://schemas.microsoft.com/office/powerpoint/2010/main" val="39055027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1325563"/>
          </a:xfrm>
          <a:prstGeom prst="rect">
            <a:avLst/>
          </a:prstGeom>
        </p:spPr>
        <p:txBody>
          <a:bodyPr/>
          <a:lstStyle/>
          <a:p>
            <a:r>
              <a:rPr lang="en-US"/>
              <a:t>Click to edit Master title style</a:t>
            </a:r>
            <a:endParaRPr lang="en-IN"/>
          </a:p>
        </p:txBody>
      </p:sp>
      <p:sp>
        <p:nvSpPr>
          <p:cNvPr id="3" name="Content Placeholder 2"/>
          <p:cNvSpPr>
            <a:spLocks noGrp="1"/>
          </p:cNvSpPr>
          <p:nvPr>
            <p:ph idx="1"/>
          </p:nvPr>
        </p:nvSpPr>
        <p:spPr>
          <a:xfrm>
            <a:off x="838200" y="1206136"/>
            <a:ext cx="10369731" cy="4970827"/>
          </a:xfrm>
          <a:prstGeom prst="rect">
            <a:avLst/>
          </a:prstGeo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p:cNvSpPr>
            <a:spLocks noGrp="1"/>
          </p:cNvSpPr>
          <p:nvPr>
            <p:ph type="dt" sz="half" idx="10"/>
          </p:nvPr>
        </p:nvSpPr>
        <p:spPr/>
        <p:txBody>
          <a:bodyPr/>
          <a:lstStyle/>
          <a:p>
            <a:fld id="{13C6A159-27E7-4476-8A76-B4893FD5263F}" type="datetimeFigureOut">
              <a:rPr lang="en-IN" smtClean="0"/>
              <a:t>12-12-2016</a:t>
            </a:fld>
            <a:endParaRPr lang="en-IN"/>
          </a:p>
        </p:txBody>
      </p:sp>
      <p:sp>
        <p:nvSpPr>
          <p:cNvPr id="5" name="Footer Placeholder 4"/>
          <p:cNvSpPr>
            <a:spLocks noGrp="1"/>
          </p:cNvSpPr>
          <p:nvPr>
            <p:ph type="ftr" sz="quarter" idx="11"/>
          </p:nvPr>
        </p:nvSpPr>
        <p:spPr>
          <a:xfrm>
            <a:off x="1933303" y="6356350"/>
            <a:ext cx="8843554" cy="365125"/>
          </a:xfrm>
          <a:prstGeom prst="rect">
            <a:avLst/>
          </a:prstGeom>
        </p:spPr>
        <p:txBody>
          <a:bodyPr/>
          <a:lstStyle/>
          <a:p>
            <a:endParaRPr lang="en-IN"/>
          </a:p>
        </p:txBody>
      </p:sp>
      <p:sp>
        <p:nvSpPr>
          <p:cNvPr id="6" name="Slide Number Placeholder 5"/>
          <p:cNvSpPr>
            <a:spLocks noGrp="1"/>
          </p:cNvSpPr>
          <p:nvPr>
            <p:ph type="sldNum" sz="quarter" idx="12"/>
          </p:nvPr>
        </p:nvSpPr>
        <p:spPr/>
        <p:txBody>
          <a:bodyPr/>
          <a:lstStyle/>
          <a:p>
            <a:fld id="{9B622D6E-0D04-4228-90B7-E85DAC9FE6D1}" type="slidenum">
              <a:rPr lang="en-IN" smtClean="0"/>
              <a:t>‹#›</a:t>
            </a:fld>
            <a:endParaRPr lang="en-IN"/>
          </a:p>
        </p:txBody>
      </p:sp>
    </p:spTree>
    <p:extLst>
      <p:ext uri="{BB962C8B-B14F-4D97-AF65-F5344CB8AC3E}">
        <p14:creationId xmlns:p14="http://schemas.microsoft.com/office/powerpoint/2010/main" val="2049412773"/>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a:prstGeom prst="rect">
            <a:avLst/>
          </a:prstGeom>
        </p:spPr>
        <p:txBody>
          <a:bodyPr anchor="b"/>
          <a:lstStyle>
            <a:lvl1pPr>
              <a:defRPr sz="3200"/>
            </a:lvl1pPr>
          </a:lstStyle>
          <a:p>
            <a:r>
              <a:rPr lang="en-US"/>
              <a:t>Click to edit Master title style</a:t>
            </a:r>
            <a:endParaRPr lang="en-IN"/>
          </a:p>
        </p:txBody>
      </p:sp>
      <p:sp>
        <p:nvSpPr>
          <p:cNvPr id="3" name="Picture Placeholder 2"/>
          <p:cNvSpPr>
            <a:spLocks noGrp="1"/>
          </p:cNvSpPr>
          <p:nvPr>
            <p:ph type="pic" idx="1"/>
          </p:nvPr>
        </p:nvSpPr>
        <p:spPr>
          <a:xfrm>
            <a:off x="5183188" y="987425"/>
            <a:ext cx="6172200" cy="4873625"/>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IN"/>
          </a:p>
        </p:txBody>
      </p:sp>
      <p:sp>
        <p:nvSpPr>
          <p:cNvPr id="4" name="Text Placeholder 3"/>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13C6A159-27E7-4476-8A76-B4893FD5263F}" type="datetimeFigureOut">
              <a:rPr lang="en-IN" smtClean="0"/>
              <a:t>12-12-2016</a:t>
            </a:fld>
            <a:endParaRPr lang="en-IN"/>
          </a:p>
        </p:txBody>
      </p:sp>
      <p:sp>
        <p:nvSpPr>
          <p:cNvPr id="6" name="Footer Placeholder 5"/>
          <p:cNvSpPr>
            <a:spLocks noGrp="1"/>
          </p:cNvSpPr>
          <p:nvPr>
            <p:ph type="ftr" sz="quarter" idx="11"/>
          </p:nvPr>
        </p:nvSpPr>
        <p:spPr>
          <a:xfrm>
            <a:off x="1933303" y="6356350"/>
            <a:ext cx="8843554" cy="365125"/>
          </a:xfrm>
          <a:prstGeom prst="rect">
            <a:avLst/>
          </a:prstGeom>
        </p:spPr>
        <p:txBody>
          <a:bodyPr/>
          <a:lstStyle/>
          <a:p>
            <a:endParaRPr lang="en-IN"/>
          </a:p>
        </p:txBody>
      </p:sp>
      <p:sp>
        <p:nvSpPr>
          <p:cNvPr id="7" name="Slide Number Placeholder 6"/>
          <p:cNvSpPr>
            <a:spLocks noGrp="1"/>
          </p:cNvSpPr>
          <p:nvPr>
            <p:ph type="sldNum" sz="quarter" idx="12"/>
          </p:nvPr>
        </p:nvSpPr>
        <p:spPr/>
        <p:txBody>
          <a:bodyPr/>
          <a:lstStyle/>
          <a:p>
            <a:fld id="{9B622D6E-0D04-4228-90B7-E85DAC9FE6D1}" type="slidenum">
              <a:rPr lang="en-IN" smtClean="0"/>
              <a:t>‹#›</a:t>
            </a:fld>
            <a:endParaRPr lang="en-IN"/>
          </a:p>
        </p:txBody>
      </p:sp>
    </p:spTree>
    <p:extLst>
      <p:ext uri="{BB962C8B-B14F-4D97-AF65-F5344CB8AC3E}">
        <p14:creationId xmlns:p14="http://schemas.microsoft.com/office/powerpoint/2010/main" val="1912062894"/>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1325563"/>
          </a:xfrm>
          <a:prstGeom prst="rect">
            <a:avLst/>
          </a:prstGeom>
        </p:spPr>
        <p:txBody>
          <a:bodyPr/>
          <a:lstStyle/>
          <a:p>
            <a:r>
              <a:rPr lang="en-US"/>
              <a:t>Click to edit Master title style</a:t>
            </a:r>
            <a:endParaRPr lang="en-IN"/>
          </a:p>
        </p:txBody>
      </p:sp>
      <p:sp>
        <p:nvSpPr>
          <p:cNvPr id="3" name="Vertical Text Placeholder 2"/>
          <p:cNvSpPr>
            <a:spLocks noGrp="1"/>
          </p:cNvSpPr>
          <p:nvPr>
            <p:ph type="body" orient="vert" idx="1"/>
          </p:nvPr>
        </p:nvSpPr>
        <p:spPr>
          <a:xfrm>
            <a:off x="838200" y="1206136"/>
            <a:ext cx="10369731" cy="4970827"/>
          </a:xfrm>
          <a:prstGeom prst="rect">
            <a:avLst/>
          </a:prstGeo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p:cNvSpPr>
            <a:spLocks noGrp="1"/>
          </p:cNvSpPr>
          <p:nvPr>
            <p:ph type="dt" sz="half" idx="10"/>
          </p:nvPr>
        </p:nvSpPr>
        <p:spPr/>
        <p:txBody>
          <a:bodyPr/>
          <a:lstStyle/>
          <a:p>
            <a:fld id="{13C6A159-27E7-4476-8A76-B4893FD5263F}" type="datetimeFigureOut">
              <a:rPr lang="en-IN" smtClean="0"/>
              <a:t>12-12-2016</a:t>
            </a:fld>
            <a:endParaRPr lang="en-IN"/>
          </a:p>
        </p:txBody>
      </p:sp>
      <p:sp>
        <p:nvSpPr>
          <p:cNvPr id="5" name="Footer Placeholder 4"/>
          <p:cNvSpPr>
            <a:spLocks noGrp="1"/>
          </p:cNvSpPr>
          <p:nvPr>
            <p:ph type="ftr" sz="quarter" idx="11"/>
          </p:nvPr>
        </p:nvSpPr>
        <p:spPr>
          <a:xfrm>
            <a:off x="1933303" y="6356350"/>
            <a:ext cx="8843554" cy="365125"/>
          </a:xfrm>
          <a:prstGeom prst="rect">
            <a:avLst/>
          </a:prstGeom>
        </p:spPr>
        <p:txBody>
          <a:bodyPr/>
          <a:lstStyle/>
          <a:p>
            <a:endParaRPr lang="en-IN"/>
          </a:p>
        </p:txBody>
      </p:sp>
      <p:sp>
        <p:nvSpPr>
          <p:cNvPr id="6" name="Slide Number Placeholder 5"/>
          <p:cNvSpPr>
            <a:spLocks noGrp="1"/>
          </p:cNvSpPr>
          <p:nvPr>
            <p:ph type="sldNum" sz="quarter" idx="12"/>
          </p:nvPr>
        </p:nvSpPr>
        <p:spPr/>
        <p:txBody>
          <a:bodyPr/>
          <a:lstStyle/>
          <a:p>
            <a:fld id="{9B622D6E-0D04-4228-90B7-E85DAC9FE6D1}" type="slidenum">
              <a:rPr lang="en-IN" smtClean="0"/>
              <a:t>‹#›</a:t>
            </a:fld>
            <a:endParaRPr lang="en-IN"/>
          </a:p>
        </p:txBody>
      </p:sp>
    </p:spTree>
    <p:extLst>
      <p:ext uri="{BB962C8B-B14F-4D97-AF65-F5344CB8AC3E}">
        <p14:creationId xmlns:p14="http://schemas.microsoft.com/office/powerpoint/2010/main" val="371377252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a:prstGeom prst="rect">
            <a:avLst/>
          </a:prstGeom>
        </p:spPr>
        <p:txBody>
          <a:bodyPr vert="eaVert"/>
          <a:lstStyle/>
          <a:p>
            <a:r>
              <a:rPr lang="en-US"/>
              <a:t>Click to edit Master title style</a:t>
            </a:r>
            <a:endParaRPr lang="en-IN"/>
          </a:p>
        </p:txBody>
      </p:sp>
      <p:sp>
        <p:nvSpPr>
          <p:cNvPr id="3" name="Vertical Text Placeholder 2"/>
          <p:cNvSpPr>
            <a:spLocks noGrp="1"/>
          </p:cNvSpPr>
          <p:nvPr>
            <p:ph type="body" orient="vert" idx="1"/>
          </p:nvPr>
        </p:nvSpPr>
        <p:spPr>
          <a:xfrm>
            <a:off x="838200" y="365125"/>
            <a:ext cx="7734300" cy="5811838"/>
          </a:xfrm>
          <a:prstGeom prst="rect">
            <a:avLst/>
          </a:prstGeo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p:cNvSpPr>
            <a:spLocks noGrp="1"/>
          </p:cNvSpPr>
          <p:nvPr>
            <p:ph type="dt" sz="half" idx="10"/>
          </p:nvPr>
        </p:nvSpPr>
        <p:spPr/>
        <p:txBody>
          <a:bodyPr/>
          <a:lstStyle/>
          <a:p>
            <a:fld id="{13C6A159-27E7-4476-8A76-B4893FD5263F}" type="datetimeFigureOut">
              <a:rPr lang="en-IN" smtClean="0"/>
              <a:t>12-12-2016</a:t>
            </a:fld>
            <a:endParaRPr lang="en-IN"/>
          </a:p>
        </p:txBody>
      </p:sp>
      <p:sp>
        <p:nvSpPr>
          <p:cNvPr id="5" name="Footer Placeholder 4"/>
          <p:cNvSpPr>
            <a:spLocks noGrp="1"/>
          </p:cNvSpPr>
          <p:nvPr>
            <p:ph type="ftr" sz="quarter" idx="11"/>
          </p:nvPr>
        </p:nvSpPr>
        <p:spPr>
          <a:xfrm>
            <a:off x="1933303" y="6356350"/>
            <a:ext cx="8843554" cy="365125"/>
          </a:xfrm>
          <a:prstGeom prst="rect">
            <a:avLst/>
          </a:prstGeom>
        </p:spPr>
        <p:txBody>
          <a:bodyPr/>
          <a:lstStyle/>
          <a:p>
            <a:endParaRPr lang="en-IN"/>
          </a:p>
        </p:txBody>
      </p:sp>
      <p:sp>
        <p:nvSpPr>
          <p:cNvPr id="6" name="Slide Number Placeholder 5"/>
          <p:cNvSpPr>
            <a:spLocks noGrp="1"/>
          </p:cNvSpPr>
          <p:nvPr>
            <p:ph type="sldNum" sz="quarter" idx="12"/>
          </p:nvPr>
        </p:nvSpPr>
        <p:spPr/>
        <p:txBody>
          <a:bodyPr/>
          <a:lstStyle/>
          <a:p>
            <a:fld id="{9B622D6E-0D04-4228-90B7-E85DAC9FE6D1}" type="slidenum">
              <a:rPr lang="en-IN" smtClean="0"/>
              <a:t>‹#›</a:t>
            </a:fld>
            <a:endParaRPr lang="en-IN"/>
          </a:p>
        </p:txBody>
      </p:sp>
    </p:spTree>
    <p:extLst>
      <p:ext uri="{BB962C8B-B14F-4D97-AF65-F5344CB8AC3E}">
        <p14:creationId xmlns:p14="http://schemas.microsoft.com/office/powerpoint/2010/main" val="5729115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a:prstGeom prst="rect">
            <a:avLst/>
          </a:prstGeom>
        </p:spPr>
        <p:txBody>
          <a:bodyPr anchor="b"/>
          <a:lstStyle>
            <a:lvl1pPr>
              <a:defRPr sz="6000"/>
            </a:lvl1pPr>
          </a:lstStyle>
          <a:p>
            <a:r>
              <a:rPr lang="en-US"/>
              <a:t>Click to edit Master title style</a:t>
            </a:r>
            <a:endParaRPr lang="en-IN"/>
          </a:p>
        </p:txBody>
      </p:sp>
      <p:sp>
        <p:nvSpPr>
          <p:cNvPr id="3" name="Text Placeholder 2"/>
          <p:cNvSpPr>
            <a:spLocks noGrp="1"/>
          </p:cNvSpPr>
          <p:nvPr>
            <p:ph type="body" idx="1"/>
          </p:nvPr>
        </p:nvSpPr>
        <p:spPr>
          <a:xfrm>
            <a:off x="831850" y="4589463"/>
            <a:ext cx="10515600" cy="1500187"/>
          </a:xfrm>
          <a:prstGeom prst="rect">
            <a:avLst/>
          </a:prstGeo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13C6A159-27E7-4476-8A76-B4893FD5263F}" type="datetimeFigureOut">
              <a:rPr lang="en-IN" smtClean="0"/>
              <a:t>12-12-2016</a:t>
            </a:fld>
            <a:endParaRPr lang="en-IN"/>
          </a:p>
        </p:txBody>
      </p:sp>
      <p:sp>
        <p:nvSpPr>
          <p:cNvPr id="5" name="Footer Placeholder 4"/>
          <p:cNvSpPr>
            <a:spLocks noGrp="1"/>
          </p:cNvSpPr>
          <p:nvPr>
            <p:ph type="ftr" sz="quarter" idx="11"/>
          </p:nvPr>
        </p:nvSpPr>
        <p:spPr>
          <a:xfrm>
            <a:off x="1933303" y="6356350"/>
            <a:ext cx="8843554" cy="365125"/>
          </a:xfrm>
          <a:prstGeom prst="rect">
            <a:avLst/>
          </a:prstGeom>
        </p:spPr>
        <p:txBody>
          <a:bodyPr/>
          <a:lstStyle/>
          <a:p>
            <a:endParaRPr lang="en-IN"/>
          </a:p>
        </p:txBody>
      </p:sp>
      <p:sp>
        <p:nvSpPr>
          <p:cNvPr id="6" name="Slide Number Placeholder 5"/>
          <p:cNvSpPr>
            <a:spLocks noGrp="1"/>
          </p:cNvSpPr>
          <p:nvPr>
            <p:ph type="sldNum" sz="quarter" idx="12"/>
          </p:nvPr>
        </p:nvSpPr>
        <p:spPr/>
        <p:txBody>
          <a:bodyPr/>
          <a:lstStyle/>
          <a:p>
            <a:fld id="{9B622D6E-0D04-4228-90B7-E85DAC9FE6D1}" type="slidenum">
              <a:rPr lang="en-IN" smtClean="0"/>
              <a:t>‹#›</a:t>
            </a:fld>
            <a:endParaRPr lang="en-IN"/>
          </a:p>
        </p:txBody>
      </p:sp>
    </p:spTree>
    <p:extLst>
      <p:ext uri="{BB962C8B-B14F-4D97-AF65-F5344CB8AC3E}">
        <p14:creationId xmlns:p14="http://schemas.microsoft.com/office/powerpoint/2010/main" val="420036696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1325563"/>
          </a:xfrm>
          <a:prstGeom prst="rect">
            <a:avLst/>
          </a:prstGeom>
        </p:spPr>
        <p:txBody>
          <a:bodyPr/>
          <a:lstStyle/>
          <a:p>
            <a:r>
              <a:rPr lang="en-US"/>
              <a:t>Click to edit Master title style</a:t>
            </a:r>
            <a:endParaRPr lang="en-IN"/>
          </a:p>
        </p:txBody>
      </p:sp>
      <p:sp>
        <p:nvSpPr>
          <p:cNvPr id="3" name="Content Placeholder 2"/>
          <p:cNvSpPr>
            <a:spLocks noGrp="1"/>
          </p:cNvSpPr>
          <p:nvPr>
            <p:ph sz="half" idx="1"/>
          </p:nvPr>
        </p:nvSpPr>
        <p:spPr>
          <a:xfrm>
            <a:off x="838200" y="1825625"/>
            <a:ext cx="5181600" cy="4351338"/>
          </a:xfrm>
          <a:prstGeom prst="rect">
            <a:avLst/>
          </a:prstGeo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Content Placeholder 3"/>
          <p:cNvSpPr>
            <a:spLocks noGrp="1"/>
          </p:cNvSpPr>
          <p:nvPr>
            <p:ph sz="half" idx="2"/>
          </p:nvPr>
        </p:nvSpPr>
        <p:spPr>
          <a:xfrm>
            <a:off x="6172200" y="1825625"/>
            <a:ext cx="5181600" cy="4351338"/>
          </a:xfrm>
          <a:prstGeom prst="rect">
            <a:avLst/>
          </a:prstGeo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Date Placeholder 4"/>
          <p:cNvSpPr>
            <a:spLocks noGrp="1"/>
          </p:cNvSpPr>
          <p:nvPr>
            <p:ph type="dt" sz="half" idx="10"/>
          </p:nvPr>
        </p:nvSpPr>
        <p:spPr/>
        <p:txBody>
          <a:bodyPr/>
          <a:lstStyle/>
          <a:p>
            <a:fld id="{13C6A159-27E7-4476-8A76-B4893FD5263F}" type="datetimeFigureOut">
              <a:rPr lang="en-IN" smtClean="0"/>
              <a:t>12-12-2016</a:t>
            </a:fld>
            <a:endParaRPr lang="en-IN"/>
          </a:p>
        </p:txBody>
      </p:sp>
      <p:sp>
        <p:nvSpPr>
          <p:cNvPr id="6" name="Footer Placeholder 5"/>
          <p:cNvSpPr>
            <a:spLocks noGrp="1"/>
          </p:cNvSpPr>
          <p:nvPr>
            <p:ph type="ftr" sz="quarter" idx="11"/>
          </p:nvPr>
        </p:nvSpPr>
        <p:spPr>
          <a:xfrm>
            <a:off x="1933303" y="6356350"/>
            <a:ext cx="8843554" cy="365125"/>
          </a:xfrm>
          <a:prstGeom prst="rect">
            <a:avLst/>
          </a:prstGeom>
        </p:spPr>
        <p:txBody>
          <a:bodyPr/>
          <a:lstStyle/>
          <a:p>
            <a:endParaRPr lang="en-IN"/>
          </a:p>
        </p:txBody>
      </p:sp>
      <p:sp>
        <p:nvSpPr>
          <p:cNvPr id="7" name="Slide Number Placeholder 6"/>
          <p:cNvSpPr>
            <a:spLocks noGrp="1"/>
          </p:cNvSpPr>
          <p:nvPr>
            <p:ph type="sldNum" sz="quarter" idx="12"/>
          </p:nvPr>
        </p:nvSpPr>
        <p:spPr/>
        <p:txBody>
          <a:bodyPr/>
          <a:lstStyle/>
          <a:p>
            <a:fld id="{9B622D6E-0D04-4228-90B7-E85DAC9FE6D1}" type="slidenum">
              <a:rPr lang="en-IN" smtClean="0"/>
              <a:t>‹#›</a:t>
            </a:fld>
            <a:endParaRPr lang="en-IN"/>
          </a:p>
        </p:txBody>
      </p:sp>
    </p:spTree>
    <p:extLst>
      <p:ext uri="{BB962C8B-B14F-4D97-AF65-F5344CB8AC3E}">
        <p14:creationId xmlns:p14="http://schemas.microsoft.com/office/powerpoint/2010/main" val="122663214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a:prstGeom prst="rect">
            <a:avLst/>
          </a:prstGeom>
        </p:spPr>
        <p:txBody>
          <a:bodyPr/>
          <a:lstStyle/>
          <a:p>
            <a:r>
              <a:rPr lang="en-US"/>
              <a:t>Click to edit Master title style</a:t>
            </a:r>
            <a:endParaRPr lang="en-IN"/>
          </a:p>
        </p:txBody>
      </p:sp>
      <p:sp>
        <p:nvSpPr>
          <p:cNvPr id="3" name="Text Placeholder 2"/>
          <p:cNvSpPr>
            <a:spLocks noGrp="1"/>
          </p:cNvSpPr>
          <p:nvPr>
            <p:ph type="body" idx="1"/>
          </p:nvPr>
        </p:nvSpPr>
        <p:spPr>
          <a:xfrm>
            <a:off x="839788" y="1681163"/>
            <a:ext cx="5157787"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a:prstGeom prst="rect">
            <a:avLst/>
          </a:prstGeo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Text Placeholder 4"/>
          <p:cNvSpPr>
            <a:spLocks noGrp="1"/>
          </p:cNvSpPr>
          <p:nvPr>
            <p:ph type="body" sz="quarter" idx="3"/>
          </p:nvPr>
        </p:nvSpPr>
        <p:spPr>
          <a:xfrm>
            <a:off x="6172200" y="1681163"/>
            <a:ext cx="5183188"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a:prstGeom prst="rect">
            <a:avLst/>
          </a:prstGeo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7" name="Date Placeholder 6"/>
          <p:cNvSpPr>
            <a:spLocks noGrp="1"/>
          </p:cNvSpPr>
          <p:nvPr>
            <p:ph type="dt" sz="half" idx="10"/>
          </p:nvPr>
        </p:nvSpPr>
        <p:spPr/>
        <p:txBody>
          <a:bodyPr/>
          <a:lstStyle/>
          <a:p>
            <a:fld id="{13C6A159-27E7-4476-8A76-B4893FD5263F}" type="datetimeFigureOut">
              <a:rPr lang="en-IN" smtClean="0"/>
              <a:t>12-12-2016</a:t>
            </a:fld>
            <a:endParaRPr lang="en-IN"/>
          </a:p>
        </p:txBody>
      </p:sp>
      <p:sp>
        <p:nvSpPr>
          <p:cNvPr id="8" name="Footer Placeholder 7"/>
          <p:cNvSpPr>
            <a:spLocks noGrp="1"/>
          </p:cNvSpPr>
          <p:nvPr>
            <p:ph type="ftr" sz="quarter" idx="11"/>
          </p:nvPr>
        </p:nvSpPr>
        <p:spPr>
          <a:xfrm>
            <a:off x="1933303" y="6356350"/>
            <a:ext cx="8843554" cy="365125"/>
          </a:xfrm>
          <a:prstGeom prst="rect">
            <a:avLst/>
          </a:prstGeom>
        </p:spPr>
        <p:txBody>
          <a:bodyPr/>
          <a:lstStyle/>
          <a:p>
            <a:endParaRPr lang="en-IN"/>
          </a:p>
        </p:txBody>
      </p:sp>
      <p:sp>
        <p:nvSpPr>
          <p:cNvPr id="9" name="Slide Number Placeholder 8"/>
          <p:cNvSpPr>
            <a:spLocks noGrp="1"/>
          </p:cNvSpPr>
          <p:nvPr>
            <p:ph type="sldNum" sz="quarter" idx="12"/>
          </p:nvPr>
        </p:nvSpPr>
        <p:spPr/>
        <p:txBody>
          <a:bodyPr/>
          <a:lstStyle/>
          <a:p>
            <a:fld id="{9B622D6E-0D04-4228-90B7-E85DAC9FE6D1}" type="slidenum">
              <a:rPr lang="en-IN" smtClean="0"/>
              <a:t>‹#›</a:t>
            </a:fld>
            <a:endParaRPr lang="en-IN"/>
          </a:p>
        </p:txBody>
      </p:sp>
    </p:spTree>
    <p:extLst>
      <p:ext uri="{BB962C8B-B14F-4D97-AF65-F5344CB8AC3E}">
        <p14:creationId xmlns:p14="http://schemas.microsoft.com/office/powerpoint/2010/main" val="296472005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1325563"/>
          </a:xfrm>
          <a:prstGeom prst="rect">
            <a:avLst/>
          </a:prstGeom>
        </p:spPr>
        <p:txBody>
          <a:bodyPr/>
          <a:lstStyle/>
          <a:p>
            <a:r>
              <a:rPr lang="en-US"/>
              <a:t>Click to edit Master title style</a:t>
            </a:r>
            <a:endParaRPr lang="en-IN"/>
          </a:p>
        </p:txBody>
      </p:sp>
      <p:sp>
        <p:nvSpPr>
          <p:cNvPr id="3" name="Date Placeholder 2"/>
          <p:cNvSpPr>
            <a:spLocks noGrp="1"/>
          </p:cNvSpPr>
          <p:nvPr>
            <p:ph type="dt" sz="half" idx="10"/>
          </p:nvPr>
        </p:nvSpPr>
        <p:spPr/>
        <p:txBody>
          <a:bodyPr/>
          <a:lstStyle/>
          <a:p>
            <a:fld id="{13C6A159-27E7-4476-8A76-B4893FD5263F}" type="datetimeFigureOut">
              <a:rPr lang="en-IN" smtClean="0"/>
              <a:t>12-12-2016</a:t>
            </a:fld>
            <a:endParaRPr lang="en-IN"/>
          </a:p>
        </p:txBody>
      </p:sp>
      <p:sp>
        <p:nvSpPr>
          <p:cNvPr id="4" name="Footer Placeholder 3"/>
          <p:cNvSpPr>
            <a:spLocks noGrp="1"/>
          </p:cNvSpPr>
          <p:nvPr>
            <p:ph type="ftr" sz="quarter" idx="11"/>
          </p:nvPr>
        </p:nvSpPr>
        <p:spPr>
          <a:xfrm>
            <a:off x="1933303" y="6356350"/>
            <a:ext cx="8843554" cy="365125"/>
          </a:xfrm>
          <a:prstGeom prst="rect">
            <a:avLst/>
          </a:prstGeom>
        </p:spPr>
        <p:txBody>
          <a:bodyPr/>
          <a:lstStyle/>
          <a:p>
            <a:endParaRPr lang="en-IN"/>
          </a:p>
        </p:txBody>
      </p:sp>
      <p:sp>
        <p:nvSpPr>
          <p:cNvPr id="5" name="Slide Number Placeholder 4"/>
          <p:cNvSpPr>
            <a:spLocks noGrp="1"/>
          </p:cNvSpPr>
          <p:nvPr>
            <p:ph type="sldNum" sz="quarter" idx="12"/>
          </p:nvPr>
        </p:nvSpPr>
        <p:spPr/>
        <p:txBody>
          <a:bodyPr/>
          <a:lstStyle/>
          <a:p>
            <a:fld id="{9B622D6E-0D04-4228-90B7-E85DAC9FE6D1}" type="slidenum">
              <a:rPr lang="en-IN" smtClean="0"/>
              <a:t>‹#›</a:t>
            </a:fld>
            <a:endParaRPr lang="en-IN"/>
          </a:p>
        </p:txBody>
      </p:sp>
    </p:spTree>
    <p:extLst>
      <p:ext uri="{BB962C8B-B14F-4D97-AF65-F5344CB8AC3E}">
        <p14:creationId xmlns:p14="http://schemas.microsoft.com/office/powerpoint/2010/main" val="59276270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3C6A159-27E7-4476-8A76-B4893FD5263F}" type="datetimeFigureOut">
              <a:rPr lang="en-IN" smtClean="0"/>
              <a:t>12-12-2016</a:t>
            </a:fld>
            <a:endParaRPr lang="en-IN"/>
          </a:p>
        </p:txBody>
      </p:sp>
      <p:sp>
        <p:nvSpPr>
          <p:cNvPr id="3" name="Footer Placeholder 2"/>
          <p:cNvSpPr>
            <a:spLocks noGrp="1"/>
          </p:cNvSpPr>
          <p:nvPr>
            <p:ph type="ftr" sz="quarter" idx="11"/>
          </p:nvPr>
        </p:nvSpPr>
        <p:spPr>
          <a:xfrm>
            <a:off x="1933303" y="6356350"/>
            <a:ext cx="8843554" cy="365125"/>
          </a:xfrm>
          <a:prstGeom prst="rect">
            <a:avLst/>
          </a:prstGeom>
        </p:spPr>
        <p:txBody>
          <a:bodyPr/>
          <a:lstStyle/>
          <a:p>
            <a:endParaRPr lang="en-IN"/>
          </a:p>
        </p:txBody>
      </p:sp>
      <p:sp>
        <p:nvSpPr>
          <p:cNvPr id="4" name="Slide Number Placeholder 3"/>
          <p:cNvSpPr>
            <a:spLocks noGrp="1"/>
          </p:cNvSpPr>
          <p:nvPr>
            <p:ph type="sldNum" sz="quarter" idx="12"/>
          </p:nvPr>
        </p:nvSpPr>
        <p:spPr/>
        <p:txBody>
          <a:bodyPr/>
          <a:lstStyle/>
          <a:p>
            <a:fld id="{9B622D6E-0D04-4228-90B7-E85DAC9FE6D1}" type="slidenum">
              <a:rPr lang="en-IN" smtClean="0"/>
              <a:t>‹#›</a:t>
            </a:fld>
            <a:endParaRPr lang="en-IN"/>
          </a:p>
        </p:txBody>
      </p:sp>
    </p:spTree>
    <p:extLst>
      <p:ext uri="{BB962C8B-B14F-4D97-AF65-F5344CB8AC3E}">
        <p14:creationId xmlns:p14="http://schemas.microsoft.com/office/powerpoint/2010/main" val="271353672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a:prstGeom prst="rect">
            <a:avLst/>
          </a:prstGeom>
        </p:spPr>
        <p:txBody>
          <a:bodyPr anchor="b"/>
          <a:lstStyle>
            <a:lvl1pPr>
              <a:defRPr sz="3200"/>
            </a:lvl1pPr>
          </a:lstStyle>
          <a:p>
            <a:r>
              <a:rPr lang="en-US"/>
              <a:t>Click to edit Master title style</a:t>
            </a:r>
            <a:endParaRPr lang="en-IN"/>
          </a:p>
        </p:txBody>
      </p:sp>
      <p:sp>
        <p:nvSpPr>
          <p:cNvPr id="3" name="Content Placeholder 2"/>
          <p:cNvSpPr>
            <a:spLocks noGrp="1"/>
          </p:cNvSpPr>
          <p:nvPr>
            <p:ph idx="1"/>
          </p:nvPr>
        </p:nvSpPr>
        <p:spPr>
          <a:xfrm>
            <a:off x="5183188" y="987425"/>
            <a:ext cx="6172200" cy="4873625"/>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Text Placeholder 3"/>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13C6A159-27E7-4476-8A76-B4893FD5263F}" type="datetimeFigureOut">
              <a:rPr lang="en-IN" smtClean="0"/>
              <a:t>12-12-2016</a:t>
            </a:fld>
            <a:endParaRPr lang="en-IN"/>
          </a:p>
        </p:txBody>
      </p:sp>
      <p:sp>
        <p:nvSpPr>
          <p:cNvPr id="6" name="Footer Placeholder 5"/>
          <p:cNvSpPr>
            <a:spLocks noGrp="1"/>
          </p:cNvSpPr>
          <p:nvPr>
            <p:ph type="ftr" sz="quarter" idx="11"/>
          </p:nvPr>
        </p:nvSpPr>
        <p:spPr>
          <a:xfrm>
            <a:off x="1933303" y="6356350"/>
            <a:ext cx="8843554" cy="365125"/>
          </a:xfrm>
          <a:prstGeom prst="rect">
            <a:avLst/>
          </a:prstGeom>
        </p:spPr>
        <p:txBody>
          <a:bodyPr/>
          <a:lstStyle/>
          <a:p>
            <a:endParaRPr lang="en-IN"/>
          </a:p>
        </p:txBody>
      </p:sp>
      <p:sp>
        <p:nvSpPr>
          <p:cNvPr id="7" name="Slide Number Placeholder 6"/>
          <p:cNvSpPr>
            <a:spLocks noGrp="1"/>
          </p:cNvSpPr>
          <p:nvPr>
            <p:ph type="sldNum" sz="quarter" idx="12"/>
          </p:nvPr>
        </p:nvSpPr>
        <p:spPr/>
        <p:txBody>
          <a:bodyPr/>
          <a:lstStyle/>
          <a:p>
            <a:fld id="{9B622D6E-0D04-4228-90B7-E85DAC9FE6D1}" type="slidenum">
              <a:rPr lang="en-IN" smtClean="0"/>
              <a:t>‹#›</a:t>
            </a:fld>
            <a:endParaRPr lang="en-IN"/>
          </a:p>
        </p:txBody>
      </p:sp>
    </p:spTree>
    <p:extLst>
      <p:ext uri="{BB962C8B-B14F-4D97-AF65-F5344CB8AC3E}">
        <p14:creationId xmlns:p14="http://schemas.microsoft.com/office/powerpoint/2010/main" val="18355334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a:prstGeom prst="rect">
            <a:avLst/>
          </a:prstGeom>
        </p:spPr>
        <p:txBody>
          <a:bodyPr anchor="b"/>
          <a:lstStyle>
            <a:lvl1pPr>
              <a:defRPr sz="3200"/>
            </a:lvl1pPr>
          </a:lstStyle>
          <a:p>
            <a:r>
              <a:rPr lang="en-US"/>
              <a:t>Click to edit Master title style</a:t>
            </a:r>
            <a:endParaRPr lang="en-IN"/>
          </a:p>
        </p:txBody>
      </p:sp>
      <p:sp>
        <p:nvSpPr>
          <p:cNvPr id="3" name="Picture Placeholder 2"/>
          <p:cNvSpPr>
            <a:spLocks noGrp="1"/>
          </p:cNvSpPr>
          <p:nvPr>
            <p:ph type="pic" idx="1"/>
          </p:nvPr>
        </p:nvSpPr>
        <p:spPr>
          <a:xfrm>
            <a:off x="5183188" y="987425"/>
            <a:ext cx="6172200" cy="4873625"/>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IN"/>
          </a:p>
        </p:txBody>
      </p:sp>
      <p:sp>
        <p:nvSpPr>
          <p:cNvPr id="4" name="Text Placeholder 3"/>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13C6A159-27E7-4476-8A76-B4893FD5263F}" type="datetimeFigureOut">
              <a:rPr lang="en-IN" smtClean="0"/>
              <a:t>12-12-2016</a:t>
            </a:fld>
            <a:endParaRPr lang="en-IN"/>
          </a:p>
        </p:txBody>
      </p:sp>
      <p:sp>
        <p:nvSpPr>
          <p:cNvPr id="6" name="Footer Placeholder 5"/>
          <p:cNvSpPr>
            <a:spLocks noGrp="1"/>
          </p:cNvSpPr>
          <p:nvPr>
            <p:ph type="ftr" sz="quarter" idx="11"/>
          </p:nvPr>
        </p:nvSpPr>
        <p:spPr>
          <a:xfrm>
            <a:off x="1933303" y="6356350"/>
            <a:ext cx="8843554" cy="365125"/>
          </a:xfrm>
          <a:prstGeom prst="rect">
            <a:avLst/>
          </a:prstGeom>
        </p:spPr>
        <p:txBody>
          <a:bodyPr/>
          <a:lstStyle/>
          <a:p>
            <a:endParaRPr lang="en-IN"/>
          </a:p>
        </p:txBody>
      </p:sp>
      <p:sp>
        <p:nvSpPr>
          <p:cNvPr id="7" name="Slide Number Placeholder 6"/>
          <p:cNvSpPr>
            <a:spLocks noGrp="1"/>
          </p:cNvSpPr>
          <p:nvPr>
            <p:ph type="sldNum" sz="quarter" idx="12"/>
          </p:nvPr>
        </p:nvSpPr>
        <p:spPr/>
        <p:txBody>
          <a:bodyPr/>
          <a:lstStyle/>
          <a:p>
            <a:fld id="{9B622D6E-0D04-4228-90B7-E85DAC9FE6D1}" type="slidenum">
              <a:rPr lang="en-IN" smtClean="0"/>
              <a:t>‹#›</a:t>
            </a:fld>
            <a:endParaRPr lang="en-IN"/>
          </a:p>
        </p:txBody>
      </p:sp>
    </p:spTree>
    <p:extLst>
      <p:ext uri="{BB962C8B-B14F-4D97-AF65-F5344CB8AC3E}">
        <p14:creationId xmlns:p14="http://schemas.microsoft.com/office/powerpoint/2010/main" val="147360092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jpe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838200" y="6356350"/>
            <a:ext cx="951411"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3C6A159-27E7-4476-8A76-B4893FD5263F}" type="datetimeFigureOut">
              <a:rPr lang="en-IN" smtClean="0"/>
              <a:t>12-12-2016</a:t>
            </a:fld>
            <a:endParaRPr lang="en-IN"/>
          </a:p>
        </p:txBody>
      </p:sp>
      <p:sp>
        <p:nvSpPr>
          <p:cNvPr id="6" name="Slide Number Placeholder 5"/>
          <p:cNvSpPr>
            <a:spLocks noGrp="1"/>
          </p:cNvSpPr>
          <p:nvPr>
            <p:ph type="sldNum" sz="quarter" idx="4"/>
          </p:nvPr>
        </p:nvSpPr>
        <p:spPr>
          <a:xfrm>
            <a:off x="2220688" y="6382476"/>
            <a:ext cx="7667897" cy="365125"/>
          </a:xfrm>
          <a:prstGeom prst="rect">
            <a:avLst/>
          </a:prstGeom>
        </p:spPr>
        <p:txBody>
          <a:bodyPr vert="horz" lIns="91440" tIns="45720" rIns="91440" bIns="45720" rtlCol="0" anchor="ctr"/>
          <a:lstStyle>
            <a:lvl1pPr algn="ctr">
              <a:defRPr lang="en-IN" sz="1400" b="1" smtClean="0">
                <a:effectLst>
                  <a:outerShdw blurRad="38100" dist="38100" dir="2700000" algn="tl">
                    <a:srgbClr val="000000">
                      <a:alpha val="43137"/>
                    </a:srgbClr>
                  </a:outerShdw>
                </a:effectLst>
                <a:latin typeface="Arial Narrow" panose="020B0606020202030204" pitchFamily="34" charset="0"/>
              </a:defRPr>
            </a:lvl1pPr>
          </a:lstStyle>
          <a:p>
            <a:r>
              <a:rPr lang="en-IN" dirty="0"/>
              <a:t>A/803, Rahul Tower, 100 FT Road, </a:t>
            </a:r>
            <a:r>
              <a:rPr lang="en-IN" dirty="0" err="1"/>
              <a:t>Anandnagar</a:t>
            </a:r>
            <a:r>
              <a:rPr lang="en-IN" dirty="0"/>
              <a:t> Circle, Satellite. Ahmedabad. Gujarat. 380015. </a:t>
            </a:r>
          </a:p>
        </p:txBody>
      </p:sp>
      <p:cxnSp>
        <p:nvCxnSpPr>
          <p:cNvPr id="9" name="Straight Connector 8"/>
          <p:cNvCxnSpPr/>
          <p:nvPr userDrawn="1"/>
        </p:nvCxnSpPr>
        <p:spPr>
          <a:xfrm>
            <a:off x="838200" y="1045027"/>
            <a:ext cx="10369731" cy="0"/>
          </a:xfrm>
          <a:prstGeom prst="line">
            <a:avLst/>
          </a:prstGeom>
          <a:ln w="38100"/>
        </p:spPr>
        <p:style>
          <a:lnRef idx="3">
            <a:schemeClr val="dk1"/>
          </a:lnRef>
          <a:fillRef idx="0">
            <a:schemeClr val="dk1"/>
          </a:fillRef>
          <a:effectRef idx="2">
            <a:schemeClr val="dk1"/>
          </a:effectRef>
          <a:fontRef idx="minor">
            <a:schemeClr val="tx1"/>
          </a:fontRef>
        </p:style>
      </p:cxnSp>
      <p:cxnSp>
        <p:nvCxnSpPr>
          <p:cNvPr id="11" name="Straight Connector 10"/>
          <p:cNvCxnSpPr/>
          <p:nvPr userDrawn="1"/>
        </p:nvCxnSpPr>
        <p:spPr>
          <a:xfrm>
            <a:off x="838200" y="6312807"/>
            <a:ext cx="10369731" cy="0"/>
          </a:xfrm>
          <a:prstGeom prst="line">
            <a:avLst/>
          </a:prstGeom>
        </p:spPr>
        <p:style>
          <a:lnRef idx="3">
            <a:schemeClr val="dk1"/>
          </a:lnRef>
          <a:fillRef idx="0">
            <a:schemeClr val="dk1"/>
          </a:fillRef>
          <a:effectRef idx="2">
            <a:schemeClr val="dk1"/>
          </a:effectRef>
          <a:fontRef idx="minor">
            <a:schemeClr val="tx1"/>
          </a:fontRef>
        </p:style>
      </p:cxnSp>
      <p:pic>
        <p:nvPicPr>
          <p:cNvPr id="2" name="Picture 1"/>
          <p:cNvPicPr>
            <a:picLocks noChangeAspect="1"/>
          </p:cNvPicPr>
          <p:nvPr userDrawn="1"/>
        </p:nvPicPr>
        <p:blipFill>
          <a:blip r:embed="rId13"/>
          <a:stretch>
            <a:fillRect/>
          </a:stretch>
        </p:blipFill>
        <p:spPr>
          <a:xfrm>
            <a:off x="11207931" y="45234"/>
            <a:ext cx="984069" cy="1590414"/>
          </a:xfrm>
          <a:prstGeom prst="rect">
            <a:avLst/>
          </a:prstGeom>
        </p:spPr>
      </p:pic>
      <p:pic>
        <p:nvPicPr>
          <p:cNvPr id="10" name="Picture 9"/>
          <p:cNvPicPr/>
          <p:nvPr userDrawn="1"/>
        </p:nvPicPr>
        <p:blipFill>
          <a:blip r:embed="rId14"/>
          <a:srcRect/>
          <a:stretch>
            <a:fillRect/>
          </a:stretch>
        </p:blipFill>
        <p:spPr bwMode="auto">
          <a:xfrm>
            <a:off x="10893335" y="6426200"/>
            <a:ext cx="1181100" cy="295275"/>
          </a:xfrm>
          <a:prstGeom prst="rect">
            <a:avLst/>
          </a:prstGeom>
          <a:noFill/>
          <a:ln w="9525">
            <a:noFill/>
            <a:miter lim="800000"/>
            <a:headEnd/>
            <a:tailEnd/>
          </a:ln>
        </p:spPr>
      </p:pic>
    </p:spTree>
    <p:extLst>
      <p:ext uri="{BB962C8B-B14F-4D97-AF65-F5344CB8AC3E}">
        <p14:creationId xmlns:p14="http://schemas.microsoft.com/office/powerpoint/2010/main" val="351391862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838200" y="6356350"/>
            <a:ext cx="951411"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3C6A159-27E7-4476-8A76-B4893FD5263F}" type="datetimeFigureOut">
              <a:rPr lang="en-IN" smtClean="0"/>
              <a:t>12-12-2016</a:t>
            </a:fld>
            <a:endParaRPr lang="en-IN"/>
          </a:p>
        </p:txBody>
      </p:sp>
      <p:sp>
        <p:nvSpPr>
          <p:cNvPr id="6" name="Slide Number Placeholder 5"/>
          <p:cNvSpPr>
            <a:spLocks noGrp="1"/>
          </p:cNvSpPr>
          <p:nvPr>
            <p:ph type="sldNum" sz="quarter" idx="4"/>
          </p:nvPr>
        </p:nvSpPr>
        <p:spPr>
          <a:xfrm>
            <a:off x="2220688" y="6382476"/>
            <a:ext cx="7667897" cy="365125"/>
          </a:xfrm>
          <a:prstGeom prst="rect">
            <a:avLst/>
          </a:prstGeom>
        </p:spPr>
        <p:txBody>
          <a:bodyPr vert="horz" lIns="91440" tIns="45720" rIns="91440" bIns="45720" rtlCol="0" anchor="ctr"/>
          <a:lstStyle>
            <a:lvl1pPr algn="ctr">
              <a:defRPr lang="en-IN" sz="1400" b="1" smtClean="0">
                <a:effectLst>
                  <a:outerShdw blurRad="38100" dist="38100" dir="2700000" algn="tl">
                    <a:srgbClr val="000000">
                      <a:alpha val="43137"/>
                    </a:srgbClr>
                  </a:outerShdw>
                </a:effectLst>
                <a:latin typeface="Arial Narrow" panose="020B0606020202030204" pitchFamily="34" charset="0"/>
              </a:defRPr>
            </a:lvl1pPr>
          </a:lstStyle>
          <a:p>
            <a:r>
              <a:rPr lang="en-IN" dirty="0"/>
              <a:t>A/803, Rahul Tower, 100 FT Road, </a:t>
            </a:r>
            <a:r>
              <a:rPr lang="en-IN" dirty="0" err="1"/>
              <a:t>Anandnagar</a:t>
            </a:r>
            <a:r>
              <a:rPr lang="en-IN" dirty="0"/>
              <a:t> Circle, Satellite. Ahmedabad. Gujarat. 380015. </a:t>
            </a:r>
          </a:p>
        </p:txBody>
      </p:sp>
      <p:cxnSp>
        <p:nvCxnSpPr>
          <p:cNvPr id="9" name="Straight Connector 8"/>
          <p:cNvCxnSpPr/>
          <p:nvPr userDrawn="1"/>
        </p:nvCxnSpPr>
        <p:spPr>
          <a:xfrm>
            <a:off x="838200" y="1045027"/>
            <a:ext cx="10369731" cy="0"/>
          </a:xfrm>
          <a:prstGeom prst="line">
            <a:avLst/>
          </a:prstGeom>
          <a:ln w="38100"/>
        </p:spPr>
        <p:style>
          <a:lnRef idx="3">
            <a:schemeClr val="dk1"/>
          </a:lnRef>
          <a:fillRef idx="0">
            <a:schemeClr val="dk1"/>
          </a:fillRef>
          <a:effectRef idx="2">
            <a:schemeClr val="dk1"/>
          </a:effectRef>
          <a:fontRef idx="minor">
            <a:schemeClr val="tx1"/>
          </a:fontRef>
        </p:style>
      </p:cxnSp>
      <p:cxnSp>
        <p:nvCxnSpPr>
          <p:cNvPr id="11" name="Straight Connector 10"/>
          <p:cNvCxnSpPr/>
          <p:nvPr userDrawn="1"/>
        </p:nvCxnSpPr>
        <p:spPr>
          <a:xfrm>
            <a:off x="838200" y="6312807"/>
            <a:ext cx="10369731" cy="0"/>
          </a:xfrm>
          <a:prstGeom prst="line">
            <a:avLst/>
          </a:prstGeom>
        </p:spPr>
        <p:style>
          <a:lnRef idx="3">
            <a:schemeClr val="dk1"/>
          </a:lnRef>
          <a:fillRef idx="0">
            <a:schemeClr val="dk1"/>
          </a:fillRef>
          <a:effectRef idx="2">
            <a:schemeClr val="dk1"/>
          </a:effectRef>
          <a:fontRef idx="minor">
            <a:schemeClr val="tx1"/>
          </a:fontRef>
        </p:style>
      </p:cxnSp>
      <p:pic>
        <p:nvPicPr>
          <p:cNvPr id="2" name="Picture 1"/>
          <p:cNvPicPr>
            <a:picLocks noChangeAspect="1"/>
          </p:cNvPicPr>
          <p:nvPr userDrawn="1"/>
        </p:nvPicPr>
        <p:blipFill>
          <a:blip r:embed="rId13"/>
          <a:stretch>
            <a:fillRect/>
          </a:stretch>
        </p:blipFill>
        <p:spPr>
          <a:xfrm>
            <a:off x="11207931" y="45234"/>
            <a:ext cx="984069" cy="1590414"/>
          </a:xfrm>
          <a:prstGeom prst="rect">
            <a:avLst/>
          </a:prstGeom>
        </p:spPr>
      </p:pic>
      <p:pic>
        <p:nvPicPr>
          <p:cNvPr id="10" name="Picture 9"/>
          <p:cNvPicPr/>
          <p:nvPr userDrawn="1"/>
        </p:nvPicPr>
        <p:blipFill>
          <a:blip r:embed="rId14"/>
          <a:srcRect/>
          <a:stretch>
            <a:fillRect/>
          </a:stretch>
        </p:blipFill>
        <p:spPr bwMode="auto">
          <a:xfrm>
            <a:off x="10893335" y="6426200"/>
            <a:ext cx="1181100" cy="295275"/>
          </a:xfrm>
          <a:prstGeom prst="rect">
            <a:avLst/>
          </a:prstGeom>
          <a:noFill/>
          <a:ln w="9525">
            <a:noFill/>
            <a:miter lim="800000"/>
            <a:headEnd/>
            <a:tailEnd/>
          </a:ln>
        </p:spPr>
      </p:pic>
    </p:spTree>
    <p:extLst>
      <p:ext uri="{BB962C8B-B14F-4D97-AF65-F5344CB8AC3E}">
        <p14:creationId xmlns:p14="http://schemas.microsoft.com/office/powerpoint/2010/main" val="14452666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1.xml"/><Relationship Id="rId5" Type="http://schemas.openxmlformats.org/officeDocument/2006/relationships/image" Target="../media/image5.jpg"/><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hyperlink" Target="mailto:srubi_mba@yahoo.com" TargetMode="External"/><Relationship Id="rId2" Type="http://schemas.openxmlformats.org/officeDocument/2006/relationships/image" Target="../media/image6.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p:nvPr/>
        </p:nvPicPr>
        <p:blipFill>
          <a:blip r:embed="rId2"/>
          <a:srcRect/>
          <a:stretch>
            <a:fillRect/>
          </a:stretch>
        </p:blipFill>
        <p:spPr bwMode="auto">
          <a:xfrm>
            <a:off x="0" y="0"/>
            <a:ext cx="12192000" cy="6858000"/>
          </a:xfrm>
          <a:prstGeom prst="rect">
            <a:avLst/>
          </a:prstGeom>
          <a:noFill/>
          <a:ln w="9525">
            <a:noFill/>
            <a:miter lim="800000"/>
            <a:headEnd/>
            <a:tailEnd/>
          </a:ln>
        </p:spPr>
      </p:pic>
      <p:pic>
        <p:nvPicPr>
          <p:cNvPr id="5" name="Picture 4"/>
          <p:cNvPicPr/>
          <p:nvPr/>
        </p:nvPicPr>
        <p:blipFill>
          <a:blip r:embed="rId3"/>
          <a:srcRect/>
          <a:stretch>
            <a:fillRect/>
          </a:stretch>
        </p:blipFill>
        <p:spPr bwMode="auto">
          <a:xfrm>
            <a:off x="490332" y="4717773"/>
            <a:ext cx="940904" cy="1537252"/>
          </a:xfrm>
          <a:prstGeom prst="rect">
            <a:avLst/>
          </a:prstGeom>
          <a:noFill/>
          <a:ln w="9525">
            <a:noFill/>
            <a:miter lim="800000"/>
            <a:headEnd/>
            <a:tailEnd/>
          </a:ln>
        </p:spPr>
      </p:pic>
      <p:pic>
        <p:nvPicPr>
          <p:cNvPr id="6" name="Picture 5"/>
          <p:cNvPicPr/>
          <p:nvPr/>
        </p:nvPicPr>
        <p:blipFill>
          <a:blip r:embed="rId4"/>
          <a:srcRect/>
          <a:stretch>
            <a:fillRect/>
          </a:stretch>
        </p:blipFill>
        <p:spPr bwMode="auto">
          <a:xfrm>
            <a:off x="370234" y="6408875"/>
            <a:ext cx="1181100" cy="295275"/>
          </a:xfrm>
          <a:prstGeom prst="rect">
            <a:avLst/>
          </a:prstGeom>
          <a:noFill/>
          <a:ln w="9525">
            <a:noFill/>
            <a:miter lim="800000"/>
            <a:headEnd/>
            <a:tailEnd/>
          </a:ln>
        </p:spPr>
      </p:pic>
      <p:sp>
        <p:nvSpPr>
          <p:cNvPr id="7" name="Rectangle 6"/>
          <p:cNvSpPr/>
          <p:nvPr/>
        </p:nvSpPr>
        <p:spPr>
          <a:xfrm>
            <a:off x="2041666" y="6068782"/>
            <a:ext cx="10134185" cy="680186"/>
          </a:xfrm>
          <a:prstGeom prst="rect">
            <a:avLst/>
          </a:prstGeom>
        </p:spPr>
        <p:txBody>
          <a:bodyPr wrap="none">
            <a:spAutoFit/>
          </a:bodyPr>
          <a:lstStyle/>
          <a:p>
            <a:pPr algn="ctr">
              <a:lnSpc>
                <a:spcPct val="115000"/>
              </a:lnSpc>
              <a:spcAft>
                <a:spcPts val="1000"/>
              </a:spcAft>
            </a:pPr>
            <a:r>
              <a:rPr lang="en-IN" sz="3600" b="1" dirty="0">
                <a:solidFill>
                  <a:srgbClr val="FF0000"/>
                </a:solidFill>
                <a:effectLst>
                  <a:outerShdw blurRad="38100" dist="38100" dir="2700000" algn="tl">
                    <a:srgbClr val="000000">
                      <a:alpha val="43137"/>
                    </a:srgbClr>
                  </a:outerShdw>
                </a:effectLst>
                <a:latin typeface="Calisto MT" panose="02040603050505030304" pitchFamily="18" charset="0"/>
                <a:ea typeface="Times New Roman" panose="02020603050405020304" pitchFamily="18" charset="0"/>
                <a:cs typeface="Calibri" panose="020F0502020204030204" pitchFamily="34" charset="0"/>
              </a:rPr>
              <a:t>CSR IMPACT ASSESSMENT STUDY (2016-17)</a:t>
            </a:r>
            <a:endParaRPr lang="en-IN" sz="3600" dirty="0">
              <a:effectLst>
                <a:outerShdw blurRad="38100" dist="38100" dir="2700000" algn="tl">
                  <a:srgbClr val="000000">
                    <a:alpha val="43137"/>
                  </a:srgbClr>
                </a:outerShdw>
              </a:effectLst>
              <a:latin typeface="Calisto MT" panose="02040603050505030304" pitchFamily="18" charset="0"/>
              <a:ea typeface="Times New Roman" panose="02020603050405020304" pitchFamily="18" charset="0"/>
              <a:cs typeface="Times New Roman" panose="02020603050405020304" pitchFamily="18" charset="0"/>
            </a:endParaRPr>
          </a:p>
        </p:txBody>
      </p:sp>
      <p:pic>
        <p:nvPicPr>
          <p:cNvPr id="8" name="Picture 7"/>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0017817" y="141745"/>
            <a:ext cx="2040835" cy="1007181"/>
          </a:xfrm>
          <a:prstGeom prst="rect">
            <a:avLst/>
          </a:prstGeom>
          <a:effectLst>
            <a:outerShdw blurRad="50800" dist="50800" dir="5400000" algn="ctr" rotWithShape="0">
              <a:srgbClr val="000000">
                <a:alpha val="0"/>
              </a:srgbClr>
            </a:outerShdw>
          </a:effectLst>
        </p:spPr>
      </p:pic>
    </p:spTree>
    <p:extLst>
      <p:ext uri="{BB962C8B-B14F-4D97-AF65-F5344CB8AC3E}">
        <p14:creationId xmlns:p14="http://schemas.microsoft.com/office/powerpoint/2010/main" val="336301698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861392" y="5256317"/>
            <a:ext cx="10336695" cy="1083374"/>
          </a:xfrm>
          <a:prstGeom prst="rect">
            <a:avLst/>
          </a:prstGeom>
        </p:spPr>
        <p:txBody>
          <a:bodyPr wrap="square">
            <a:spAutoFit/>
          </a:bodyPr>
          <a:lstStyle/>
          <a:p>
            <a:pPr algn="ctr">
              <a:lnSpc>
                <a:spcPct val="115000"/>
              </a:lnSpc>
              <a:spcAft>
                <a:spcPts val="1000"/>
              </a:spcAft>
            </a:pPr>
            <a:r>
              <a:rPr lang="en-US" sz="2800" b="1" dirty="0">
                <a:latin typeface="Calisto MT" panose="02040603050505030304" pitchFamily="18" charset="0"/>
                <a:ea typeface="Times New Roman" panose="02020603050405020304" pitchFamily="18" charset="0"/>
                <a:cs typeface="Calibri" panose="020F0502020204030204" pitchFamily="34" charset="0"/>
              </a:rPr>
              <a:t>A</a:t>
            </a:r>
            <a:r>
              <a:rPr lang="en-IN" sz="2800" b="1" dirty="0">
                <a:latin typeface="Calisto MT" panose="02040603050505030304" pitchFamily="18" charset="0"/>
                <a:ea typeface="Times New Roman" panose="02020603050405020304" pitchFamily="18" charset="0"/>
                <a:cs typeface="Calibri" panose="020F0502020204030204" pitchFamily="34" charset="0"/>
              </a:rPr>
              <a:t> Systematic 3</a:t>
            </a:r>
            <a:r>
              <a:rPr lang="en-IN" sz="2800" b="1" baseline="30000" dirty="0">
                <a:latin typeface="Calisto MT" panose="02040603050505030304" pitchFamily="18" charset="0"/>
                <a:ea typeface="Times New Roman" panose="02020603050405020304" pitchFamily="18" charset="0"/>
                <a:cs typeface="Calibri" panose="020F0502020204030204" pitchFamily="34" charset="0"/>
              </a:rPr>
              <a:t>rd</a:t>
            </a:r>
            <a:r>
              <a:rPr lang="en-IN" sz="2800" b="1" dirty="0">
                <a:latin typeface="Calisto MT" panose="02040603050505030304" pitchFamily="18" charset="0"/>
                <a:ea typeface="Times New Roman" panose="02020603050405020304" pitchFamily="18" charset="0"/>
                <a:cs typeface="Calibri" panose="020F0502020204030204" pitchFamily="34" charset="0"/>
              </a:rPr>
              <a:t> party investigation of merit, worth, value, quality, or significance of UPL’s CSR efforts</a:t>
            </a:r>
            <a:endParaRPr lang="en-IN" sz="2800" dirty="0">
              <a:effectLst/>
              <a:latin typeface="Calisto MT" panose="02040603050505030304" pitchFamily="18" charset="0"/>
              <a:ea typeface="Times New Roman" panose="02020603050405020304" pitchFamily="18" charset="0"/>
              <a:cs typeface="Times New Roman" panose="02020603050405020304" pitchFamily="18" charset="0"/>
            </a:endParaRPr>
          </a:p>
        </p:txBody>
      </p:sp>
      <p:graphicFrame>
        <p:nvGraphicFramePr>
          <p:cNvPr id="3" name="Table 2"/>
          <p:cNvGraphicFramePr>
            <a:graphicFrameLocks noGrp="1"/>
          </p:cNvGraphicFramePr>
          <p:nvPr>
            <p:extLst>
              <p:ext uri="{D42A27DB-BD31-4B8C-83A1-F6EECF244321}">
                <p14:modId xmlns:p14="http://schemas.microsoft.com/office/powerpoint/2010/main" val="320313228"/>
              </p:ext>
            </p:extLst>
          </p:nvPr>
        </p:nvGraphicFramePr>
        <p:xfrm>
          <a:off x="861392" y="1328695"/>
          <a:ext cx="10336695" cy="3855720"/>
        </p:xfrm>
        <a:graphic>
          <a:graphicData uri="http://schemas.openxmlformats.org/drawingml/2006/table">
            <a:tbl>
              <a:tblPr firstRow="1" firstCol="1" bandRow="1">
                <a:tableStyleId>{5C22544A-7EE6-4342-B048-85BDC9FD1C3A}</a:tableStyleId>
              </a:tblPr>
              <a:tblGrid>
                <a:gridCol w="3243591">
                  <a:extLst>
                    <a:ext uri="{9D8B030D-6E8A-4147-A177-3AD203B41FA5}">
                      <a16:colId xmlns:a16="http://schemas.microsoft.com/office/drawing/2014/main" val="1197620010"/>
                    </a:ext>
                  </a:extLst>
                </a:gridCol>
                <a:gridCol w="7093104">
                  <a:extLst>
                    <a:ext uri="{9D8B030D-6E8A-4147-A177-3AD203B41FA5}">
                      <a16:colId xmlns:a16="http://schemas.microsoft.com/office/drawing/2014/main" val="1649789998"/>
                    </a:ext>
                  </a:extLst>
                </a:gridCol>
              </a:tblGrid>
              <a:tr h="0">
                <a:tc>
                  <a:txBody>
                    <a:bodyPr/>
                    <a:lstStyle/>
                    <a:p>
                      <a:pPr algn="just">
                        <a:lnSpc>
                          <a:spcPct val="115000"/>
                        </a:lnSpc>
                        <a:spcAft>
                          <a:spcPts val="0"/>
                        </a:spcAft>
                      </a:pPr>
                      <a:r>
                        <a:rPr lang="en-IN" sz="2000">
                          <a:effectLst/>
                          <a:latin typeface="Calisto MT" panose="02040603050505030304" pitchFamily="18" charset="0"/>
                        </a:rPr>
                        <a:t>Name of Study</a:t>
                      </a:r>
                      <a:endParaRPr lang="en-IN" sz="2000">
                        <a:solidFill>
                          <a:srgbClr val="943634"/>
                        </a:solidFill>
                        <a:effectLst/>
                        <a:latin typeface="Calisto MT" panose="0204060305050503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just">
                        <a:lnSpc>
                          <a:spcPct val="115000"/>
                        </a:lnSpc>
                        <a:spcAft>
                          <a:spcPts val="0"/>
                        </a:spcAft>
                      </a:pPr>
                      <a:r>
                        <a:rPr lang="en-IN" sz="2000" dirty="0">
                          <a:effectLst/>
                          <a:latin typeface="Calisto MT" panose="02040603050505030304" pitchFamily="18" charset="0"/>
                        </a:rPr>
                        <a:t>Impact Assessment of UPL’s CSR Interventions in Gujarat</a:t>
                      </a:r>
                      <a:endParaRPr lang="en-IN" sz="2000" dirty="0">
                        <a:solidFill>
                          <a:srgbClr val="943634"/>
                        </a:solidFill>
                        <a:effectLst/>
                        <a:latin typeface="Calisto MT" panose="0204060305050503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3863310798"/>
                  </a:ext>
                </a:extLst>
              </a:tr>
              <a:tr h="0">
                <a:tc>
                  <a:txBody>
                    <a:bodyPr/>
                    <a:lstStyle/>
                    <a:p>
                      <a:pPr algn="just">
                        <a:lnSpc>
                          <a:spcPct val="115000"/>
                        </a:lnSpc>
                        <a:spcAft>
                          <a:spcPts val="0"/>
                        </a:spcAft>
                      </a:pPr>
                      <a:r>
                        <a:rPr lang="en-IN" sz="2000">
                          <a:effectLst/>
                          <a:latin typeface="Calisto MT" panose="02040603050505030304" pitchFamily="18" charset="0"/>
                        </a:rPr>
                        <a:t>Conducted by</a:t>
                      </a:r>
                      <a:endParaRPr lang="en-IN" sz="2000">
                        <a:solidFill>
                          <a:srgbClr val="943634"/>
                        </a:solidFill>
                        <a:effectLst/>
                        <a:latin typeface="Calisto MT" panose="0204060305050503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just">
                        <a:lnSpc>
                          <a:spcPct val="115000"/>
                        </a:lnSpc>
                        <a:spcAft>
                          <a:spcPts val="0"/>
                        </a:spcAft>
                      </a:pPr>
                      <a:r>
                        <a:rPr lang="en-IN" sz="2000" dirty="0">
                          <a:effectLst/>
                          <a:latin typeface="Calisto MT" panose="02040603050505030304" pitchFamily="18" charset="0"/>
                        </a:rPr>
                        <a:t>3</a:t>
                      </a:r>
                      <a:r>
                        <a:rPr lang="en-IN" sz="2000" baseline="30000" dirty="0">
                          <a:effectLst/>
                          <a:latin typeface="Calisto MT" panose="02040603050505030304" pitchFamily="18" charset="0"/>
                        </a:rPr>
                        <a:t>rd</a:t>
                      </a:r>
                      <a:r>
                        <a:rPr lang="en-IN" sz="2000" dirty="0">
                          <a:effectLst/>
                          <a:latin typeface="Calisto MT" panose="02040603050505030304" pitchFamily="18" charset="0"/>
                        </a:rPr>
                        <a:t> Party - Inverted Comma, Ahmedabad (CSR Consultancy Firm)</a:t>
                      </a:r>
                      <a:endParaRPr lang="en-IN" sz="2000" dirty="0">
                        <a:solidFill>
                          <a:srgbClr val="943634"/>
                        </a:solidFill>
                        <a:effectLst/>
                        <a:latin typeface="Calisto MT" panose="0204060305050503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1169324973"/>
                  </a:ext>
                </a:extLst>
              </a:tr>
              <a:tr h="0">
                <a:tc>
                  <a:txBody>
                    <a:bodyPr/>
                    <a:lstStyle/>
                    <a:p>
                      <a:pPr algn="just">
                        <a:lnSpc>
                          <a:spcPct val="115000"/>
                        </a:lnSpc>
                        <a:spcAft>
                          <a:spcPts val="0"/>
                        </a:spcAft>
                      </a:pPr>
                      <a:r>
                        <a:rPr lang="en-IN" sz="2000">
                          <a:effectLst/>
                          <a:latin typeface="Calisto MT" panose="02040603050505030304" pitchFamily="18" charset="0"/>
                        </a:rPr>
                        <a:t>Conducted in</a:t>
                      </a:r>
                      <a:endParaRPr lang="en-IN" sz="2000">
                        <a:solidFill>
                          <a:srgbClr val="943634"/>
                        </a:solidFill>
                        <a:effectLst/>
                        <a:latin typeface="Calisto MT" panose="0204060305050503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just">
                        <a:lnSpc>
                          <a:spcPct val="115000"/>
                        </a:lnSpc>
                        <a:spcAft>
                          <a:spcPts val="0"/>
                        </a:spcAft>
                      </a:pPr>
                      <a:r>
                        <a:rPr lang="en-IN" sz="2000">
                          <a:effectLst/>
                          <a:latin typeface="Calisto MT" panose="02040603050505030304" pitchFamily="18" charset="0"/>
                        </a:rPr>
                        <a:t>May- August, 2016</a:t>
                      </a:r>
                      <a:endParaRPr lang="en-IN" sz="2000">
                        <a:solidFill>
                          <a:srgbClr val="943634"/>
                        </a:solidFill>
                        <a:effectLst/>
                        <a:latin typeface="Calisto MT" panose="0204060305050503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1572097401"/>
                  </a:ext>
                </a:extLst>
              </a:tr>
              <a:tr h="0">
                <a:tc>
                  <a:txBody>
                    <a:bodyPr/>
                    <a:lstStyle/>
                    <a:p>
                      <a:pPr algn="just">
                        <a:lnSpc>
                          <a:spcPct val="115000"/>
                        </a:lnSpc>
                        <a:spcAft>
                          <a:spcPts val="0"/>
                        </a:spcAft>
                      </a:pPr>
                      <a:r>
                        <a:rPr lang="en-IN" sz="2000">
                          <a:effectLst/>
                          <a:latin typeface="Calisto MT" panose="02040603050505030304" pitchFamily="18" charset="0"/>
                        </a:rPr>
                        <a:t>Region under study</a:t>
                      </a:r>
                      <a:endParaRPr lang="en-IN" sz="2000">
                        <a:solidFill>
                          <a:srgbClr val="943634"/>
                        </a:solidFill>
                        <a:effectLst/>
                        <a:latin typeface="Calisto MT" panose="0204060305050503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just">
                        <a:lnSpc>
                          <a:spcPct val="115000"/>
                        </a:lnSpc>
                        <a:spcAft>
                          <a:spcPts val="0"/>
                        </a:spcAft>
                      </a:pPr>
                      <a:r>
                        <a:rPr lang="en-IN" sz="2000">
                          <a:effectLst/>
                          <a:latin typeface="Calisto MT" panose="02040603050505030304" pitchFamily="18" charset="0"/>
                        </a:rPr>
                        <a:t>Ankleshwar, Dang, Halol, Jhagadia and Vapi</a:t>
                      </a:r>
                      <a:endParaRPr lang="en-IN" sz="2000">
                        <a:solidFill>
                          <a:srgbClr val="943634"/>
                        </a:solidFill>
                        <a:effectLst/>
                        <a:latin typeface="Calisto MT" panose="0204060305050503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3384666137"/>
                  </a:ext>
                </a:extLst>
              </a:tr>
              <a:tr h="0">
                <a:tc>
                  <a:txBody>
                    <a:bodyPr/>
                    <a:lstStyle/>
                    <a:p>
                      <a:pPr algn="just">
                        <a:lnSpc>
                          <a:spcPct val="115000"/>
                        </a:lnSpc>
                        <a:spcAft>
                          <a:spcPts val="0"/>
                        </a:spcAft>
                      </a:pPr>
                      <a:r>
                        <a:rPr lang="en-IN" sz="2000">
                          <a:effectLst/>
                          <a:latin typeface="Calisto MT" panose="02040603050505030304" pitchFamily="18" charset="0"/>
                        </a:rPr>
                        <a:t>Sample Size</a:t>
                      </a:r>
                      <a:endParaRPr lang="en-IN" sz="2000">
                        <a:solidFill>
                          <a:srgbClr val="943634"/>
                        </a:solidFill>
                        <a:effectLst/>
                        <a:latin typeface="Calisto MT" panose="0204060305050503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just">
                        <a:lnSpc>
                          <a:spcPct val="115000"/>
                        </a:lnSpc>
                        <a:spcAft>
                          <a:spcPts val="0"/>
                        </a:spcAft>
                      </a:pPr>
                      <a:r>
                        <a:rPr lang="en-IN" sz="2000" dirty="0">
                          <a:effectLst/>
                          <a:latin typeface="Calisto MT" panose="02040603050505030304" pitchFamily="18" charset="0"/>
                        </a:rPr>
                        <a:t>Project beneficiaries - 552 and Non beneficiaries -369</a:t>
                      </a:r>
                      <a:endParaRPr lang="en-IN" sz="2000" dirty="0">
                        <a:solidFill>
                          <a:srgbClr val="943634"/>
                        </a:solidFill>
                        <a:effectLst/>
                        <a:latin typeface="Calisto MT" panose="0204060305050503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3805347183"/>
                  </a:ext>
                </a:extLst>
              </a:tr>
              <a:tr h="0">
                <a:tc>
                  <a:txBody>
                    <a:bodyPr/>
                    <a:lstStyle/>
                    <a:p>
                      <a:pPr algn="just">
                        <a:lnSpc>
                          <a:spcPct val="115000"/>
                        </a:lnSpc>
                        <a:spcAft>
                          <a:spcPts val="0"/>
                        </a:spcAft>
                      </a:pPr>
                      <a:r>
                        <a:rPr lang="en-IN" sz="2000">
                          <a:effectLst/>
                          <a:latin typeface="Calisto MT" panose="02040603050505030304" pitchFamily="18" charset="0"/>
                        </a:rPr>
                        <a:t>Methodology</a:t>
                      </a:r>
                      <a:endParaRPr lang="en-IN" sz="2000">
                        <a:solidFill>
                          <a:srgbClr val="943634"/>
                        </a:solidFill>
                        <a:effectLst/>
                        <a:latin typeface="Calisto MT" panose="0204060305050503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just">
                        <a:lnSpc>
                          <a:spcPct val="115000"/>
                        </a:lnSpc>
                        <a:spcAft>
                          <a:spcPts val="0"/>
                        </a:spcAft>
                      </a:pPr>
                      <a:r>
                        <a:rPr lang="en-IN" sz="2000">
                          <a:effectLst/>
                          <a:latin typeface="Calisto MT" panose="02040603050505030304" pitchFamily="18" charset="0"/>
                        </a:rPr>
                        <a:t>Primary Data Collection</a:t>
                      </a:r>
                      <a:endParaRPr lang="en-IN" sz="2000">
                        <a:solidFill>
                          <a:srgbClr val="943634"/>
                        </a:solidFill>
                        <a:effectLst/>
                        <a:latin typeface="Calisto MT" panose="0204060305050503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3374073018"/>
                  </a:ext>
                </a:extLst>
              </a:tr>
              <a:tr h="0">
                <a:tc>
                  <a:txBody>
                    <a:bodyPr/>
                    <a:lstStyle/>
                    <a:p>
                      <a:pPr algn="just">
                        <a:lnSpc>
                          <a:spcPct val="115000"/>
                        </a:lnSpc>
                        <a:spcAft>
                          <a:spcPts val="0"/>
                        </a:spcAft>
                      </a:pPr>
                      <a:r>
                        <a:rPr lang="en-IN" sz="2000">
                          <a:effectLst/>
                          <a:latin typeface="Calisto MT" panose="02040603050505030304" pitchFamily="18" charset="0"/>
                        </a:rPr>
                        <a:t>Sample</a:t>
                      </a:r>
                      <a:endParaRPr lang="en-IN" sz="2000">
                        <a:solidFill>
                          <a:srgbClr val="943634"/>
                        </a:solidFill>
                        <a:effectLst/>
                        <a:latin typeface="Calisto MT" panose="0204060305050503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just">
                        <a:lnSpc>
                          <a:spcPct val="115000"/>
                        </a:lnSpc>
                        <a:spcAft>
                          <a:spcPts val="0"/>
                        </a:spcAft>
                      </a:pPr>
                      <a:r>
                        <a:rPr lang="en-IN" sz="2000">
                          <a:effectLst/>
                          <a:latin typeface="Calisto MT" panose="02040603050505030304" pitchFamily="18" charset="0"/>
                        </a:rPr>
                        <a:t>Community members including but not restricted to women, children and youth</a:t>
                      </a:r>
                      <a:endParaRPr lang="en-IN" sz="2000">
                        <a:solidFill>
                          <a:srgbClr val="943634"/>
                        </a:solidFill>
                        <a:effectLst/>
                        <a:latin typeface="Calisto MT" panose="0204060305050503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722073223"/>
                  </a:ext>
                </a:extLst>
              </a:tr>
              <a:tr h="0">
                <a:tc>
                  <a:txBody>
                    <a:bodyPr/>
                    <a:lstStyle/>
                    <a:p>
                      <a:pPr algn="just">
                        <a:lnSpc>
                          <a:spcPct val="115000"/>
                        </a:lnSpc>
                        <a:spcAft>
                          <a:spcPts val="0"/>
                        </a:spcAft>
                      </a:pPr>
                      <a:r>
                        <a:rPr lang="en-IN" sz="2000">
                          <a:effectLst/>
                          <a:latin typeface="Calisto MT" panose="02040603050505030304" pitchFamily="18" charset="0"/>
                        </a:rPr>
                        <a:t>No. of interventions studied</a:t>
                      </a:r>
                      <a:endParaRPr lang="en-IN" sz="2000">
                        <a:solidFill>
                          <a:srgbClr val="943634"/>
                        </a:solidFill>
                        <a:effectLst/>
                        <a:latin typeface="Calisto MT" panose="0204060305050503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just">
                        <a:lnSpc>
                          <a:spcPct val="115000"/>
                        </a:lnSpc>
                        <a:spcAft>
                          <a:spcPts val="0"/>
                        </a:spcAft>
                      </a:pPr>
                      <a:r>
                        <a:rPr lang="en-IN" sz="2000" dirty="0">
                          <a:effectLst/>
                          <a:latin typeface="Calisto MT" panose="02040603050505030304" pitchFamily="18" charset="0"/>
                        </a:rPr>
                        <a:t>18</a:t>
                      </a:r>
                      <a:endParaRPr lang="en-IN" sz="2000" dirty="0">
                        <a:solidFill>
                          <a:srgbClr val="943634"/>
                        </a:solidFill>
                        <a:effectLst/>
                        <a:latin typeface="Calisto MT" panose="0204060305050503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1917580058"/>
                  </a:ext>
                </a:extLst>
              </a:tr>
            </a:tbl>
          </a:graphicData>
        </a:graphic>
      </p:graphicFrame>
      <p:sp>
        <p:nvSpPr>
          <p:cNvPr id="4" name="Rectangle 3"/>
          <p:cNvSpPr/>
          <p:nvPr/>
        </p:nvSpPr>
        <p:spPr>
          <a:xfrm>
            <a:off x="801757" y="347135"/>
            <a:ext cx="10336695" cy="680186"/>
          </a:xfrm>
          <a:prstGeom prst="rect">
            <a:avLst/>
          </a:prstGeom>
        </p:spPr>
        <p:txBody>
          <a:bodyPr wrap="square">
            <a:spAutoFit/>
          </a:bodyPr>
          <a:lstStyle/>
          <a:p>
            <a:pPr>
              <a:lnSpc>
                <a:spcPct val="115000"/>
              </a:lnSpc>
              <a:spcAft>
                <a:spcPts val="1000"/>
              </a:spcAft>
            </a:pPr>
            <a:r>
              <a:rPr lang="en-IN" sz="3600" b="1" dirty="0">
                <a:solidFill>
                  <a:srgbClr val="C00000"/>
                </a:solidFill>
                <a:effectLst>
                  <a:outerShdw blurRad="38100" dist="38100" dir="2700000" algn="tl">
                    <a:srgbClr val="000000">
                      <a:alpha val="43137"/>
                    </a:srgbClr>
                  </a:outerShdw>
                </a:effectLst>
                <a:latin typeface="Calisto MT" panose="02040603050505030304" pitchFamily="18" charset="0"/>
                <a:ea typeface="Times New Roman" panose="02020603050405020304" pitchFamily="18" charset="0"/>
                <a:cs typeface="Calibri" panose="020F0502020204030204" pitchFamily="34" charset="0"/>
              </a:rPr>
              <a:t>Snapshot</a:t>
            </a:r>
            <a:endParaRPr lang="en-IN" sz="3600" dirty="0">
              <a:solidFill>
                <a:srgbClr val="C00000"/>
              </a:solidFill>
              <a:effectLst>
                <a:outerShdw blurRad="38100" dist="38100" dir="2700000" algn="tl">
                  <a:srgbClr val="000000">
                    <a:alpha val="43137"/>
                  </a:srgbClr>
                </a:outerShdw>
              </a:effectLst>
              <a:latin typeface="Calisto MT" panose="020406030505050303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30588540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1293438281"/>
              </p:ext>
            </p:extLst>
          </p:nvPr>
        </p:nvGraphicFramePr>
        <p:xfrm>
          <a:off x="1237966" y="4193102"/>
          <a:ext cx="9900486" cy="2103120"/>
        </p:xfrm>
        <a:graphic>
          <a:graphicData uri="http://schemas.openxmlformats.org/drawingml/2006/table">
            <a:tbl>
              <a:tblPr firstRow="1" firstCol="1" bandRow="1">
                <a:tableStyleId>{5C22544A-7EE6-4342-B048-85BDC9FD1C3A}</a:tableStyleId>
              </a:tblPr>
              <a:tblGrid>
                <a:gridCol w="3299448">
                  <a:extLst>
                    <a:ext uri="{9D8B030D-6E8A-4147-A177-3AD203B41FA5}">
                      <a16:colId xmlns:a16="http://schemas.microsoft.com/office/drawing/2014/main" val="1542281902"/>
                    </a:ext>
                  </a:extLst>
                </a:gridCol>
                <a:gridCol w="3300519">
                  <a:extLst>
                    <a:ext uri="{9D8B030D-6E8A-4147-A177-3AD203B41FA5}">
                      <a16:colId xmlns:a16="http://schemas.microsoft.com/office/drawing/2014/main" val="1289591256"/>
                    </a:ext>
                  </a:extLst>
                </a:gridCol>
                <a:gridCol w="3300519">
                  <a:extLst>
                    <a:ext uri="{9D8B030D-6E8A-4147-A177-3AD203B41FA5}">
                      <a16:colId xmlns:a16="http://schemas.microsoft.com/office/drawing/2014/main" val="3642058605"/>
                    </a:ext>
                  </a:extLst>
                </a:gridCol>
              </a:tblGrid>
              <a:tr h="0">
                <a:tc>
                  <a:txBody>
                    <a:bodyPr/>
                    <a:lstStyle/>
                    <a:p>
                      <a:pPr algn="ctr">
                        <a:lnSpc>
                          <a:spcPct val="115000"/>
                        </a:lnSpc>
                        <a:spcAft>
                          <a:spcPts val="0"/>
                        </a:spcAft>
                      </a:pPr>
                      <a:r>
                        <a:rPr lang="en-IN" sz="2000" dirty="0">
                          <a:solidFill>
                            <a:srgbClr val="C00000"/>
                          </a:solidFill>
                          <a:effectLst/>
                          <a:latin typeface="Calisto MT" panose="02040603050505030304" pitchFamily="18" charset="0"/>
                        </a:rPr>
                        <a:t>Most Impactful</a:t>
                      </a:r>
                      <a:endParaRPr lang="en-IN" sz="2000" dirty="0">
                        <a:solidFill>
                          <a:srgbClr val="C00000"/>
                        </a:solidFill>
                        <a:effectLst/>
                        <a:latin typeface="Calisto MT" panose="0204060305050503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15000"/>
                        </a:lnSpc>
                        <a:spcAft>
                          <a:spcPts val="0"/>
                        </a:spcAft>
                      </a:pPr>
                      <a:r>
                        <a:rPr lang="en-IN" sz="2000" dirty="0">
                          <a:solidFill>
                            <a:srgbClr val="C00000"/>
                          </a:solidFill>
                          <a:effectLst/>
                          <a:latin typeface="Calisto MT" panose="02040603050505030304" pitchFamily="18" charset="0"/>
                        </a:rPr>
                        <a:t>Highly Impactful</a:t>
                      </a:r>
                      <a:endParaRPr lang="en-IN" sz="2000" dirty="0">
                        <a:solidFill>
                          <a:srgbClr val="C00000"/>
                        </a:solidFill>
                        <a:effectLst/>
                        <a:latin typeface="Calisto MT" panose="0204060305050503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15000"/>
                        </a:lnSpc>
                        <a:spcAft>
                          <a:spcPts val="0"/>
                        </a:spcAft>
                      </a:pPr>
                      <a:r>
                        <a:rPr lang="en-IN" sz="2000" dirty="0">
                          <a:solidFill>
                            <a:srgbClr val="C00000"/>
                          </a:solidFill>
                          <a:effectLst/>
                          <a:latin typeface="Calisto MT" panose="02040603050505030304" pitchFamily="18" charset="0"/>
                        </a:rPr>
                        <a:t>Moderately Impactful</a:t>
                      </a:r>
                      <a:endParaRPr lang="en-IN" sz="2000" dirty="0">
                        <a:solidFill>
                          <a:srgbClr val="C00000"/>
                        </a:solidFill>
                        <a:effectLst/>
                        <a:latin typeface="Calisto MT" panose="0204060305050503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1780236491"/>
                  </a:ext>
                </a:extLst>
              </a:tr>
              <a:tr h="0">
                <a:tc>
                  <a:txBody>
                    <a:bodyPr/>
                    <a:lstStyle/>
                    <a:p>
                      <a:pPr>
                        <a:lnSpc>
                          <a:spcPct val="115000"/>
                        </a:lnSpc>
                        <a:spcAft>
                          <a:spcPts val="0"/>
                        </a:spcAft>
                      </a:pPr>
                      <a:r>
                        <a:rPr lang="en-IN" sz="2000">
                          <a:effectLst/>
                          <a:latin typeface="Calisto MT" panose="02040603050505030304" pitchFamily="18" charset="0"/>
                        </a:rPr>
                        <a:t>Impacting 3 or more development domains</a:t>
                      </a:r>
                      <a:endParaRPr lang="en-IN" sz="2000">
                        <a:solidFill>
                          <a:srgbClr val="5F497A"/>
                        </a:solidFill>
                        <a:effectLst/>
                        <a:latin typeface="Calisto MT" panose="0204060305050503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15000"/>
                        </a:lnSpc>
                        <a:spcAft>
                          <a:spcPts val="0"/>
                        </a:spcAft>
                      </a:pPr>
                      <a:r>
                        <a:rPr lang="en-IN" sz="2000">
                          <a:effectLst/>
                          <a:latin typeface="Calisto MT" panose="02040603050505030304" pitchFamily="18" charset="0"/>
                        </a:rPr>
                        <a:t>Impacting 2 or more development domains</a:t>
                      </a:r>
                      <a:endParaRPr lang="en-IN" sz="2000">
                        <a:solidFill>
                          <a:srgbClr val="5F497A"/>
                        </a:solidFill>
                        <a:effectLst/>
                        <a:latin typeface="Calisto MT" panose="0204060305050503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15000"/>
                        </a:lnSpc>
                        <a:spcAft>
                          <a:spcPts val="0"/>
                        </a:spcAft>
                      </a:pPr>
                      <a:r>
                        <a:rPr lang="en-IN" sz="2000">
                          <a:effectLst/>
                          <a:latin typeface="Calisto MT" panose="02040603050505030304" pitchFamily="18" charset="0"/>
                        </a:rPr>
                        <a:t>Impacting only 1 development domain</a:t>
                      </a:r>
                      <a:endParaRPr lang="en-IN" sz="2000">
                        <a:solidFill>
                          <a:srgbClr val="5F497A"/>
                        </a:solidFill>
                        <a:effectLst/>
                        <a:latin typeface="Calisto MT" panose="0204060305050503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1154105715"/>
                  </a:ext>
                </a:extLst>
              </a:tr>
              <a:tr h="0">
                <a:tc>
                  <a:txBody>
                    <a:bodyPr/>
                    <a:lstStyle/>
                    <a:p>
                      <a:pPr>
                        <a:lnSpc>
                          <a:spcPct val="115000"/>
                        </a:lnSpc>
                        <a:spcAft>
                          <a:spcPts val="0"/>
                        </a:spcAft>
                      </a:pPr>
                      <a:r>
                        <a:rPr lang="en-IN" sz="2000">
                          <a:effectLst/>
                          <a:latin typeface="Calisto MT" panose="02040603050505030304" pitchFamily="18" charset="0"/>
                        </a:rPr>
                        <a:t>Impact at 2 or more levels </a:t>
                      </a:r>
                      <a:endParaRPr lang="en-IN" sz="2000">
                        <a:solidFill>
                          <a:srgbClr val="5F497A"/>
                        </a:solidFill>
                        <a:effectLst/>
                        <a:latin typeface="Calisto MT" panose="0204060305050503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just">
                        <a:lnSpc>
                          <a:spcPct val="115000"/>
                        </a:lnSpc>
                        <a:spcAft>
                          <a:spcPts val="0"/>
                        </a:spcAft>
                      </a:pPr>
                      <a:r>
                        <a:rPr lang="en-IN" sz="2000">
                          <a:effectLst/>
                          <a:latin typeface="Calisto MT" panose="02040603050505030304" pitchFamily="18" charset="0"/>
                        </a:rPr>
                        <a:t>Impact only at 1 level</a:t>
                      </a:r>
                      <a:endParaRPr lang="en-IN" sz="2000">
                        <a:solidFill>
                          <a:srgbClr val="5F497A"/>
                        </a:solidFill>
                        <a:effectLst/>
                        <a:latin typeface="Calisto MT" panose="0204060305050503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just">
                        <a:lnSpc>
                          <a:spcPct val="115000"/>
                        </a:lnSpc>
                        <a:spcAft>
                          <a:spcPts val="0"/>
                        </a:spcAft>
                      </a:pPr>
                      <a:r>
                        <a:rPr lang="en-IN" sz="2000" dirty="0">
                          <a:effectLst/>
                          <a:latin typeface="Calisto MT" panose="02040603050505030304" pitchFamily="18" charset="0"/>
                        </a:rPr>
                        <a:t>Impact only at 1 level</a:t>
                      </a:r>
                      <a:endParaRPr lang="en-IN" sz="2000" dirty="0">
                        <a:solidFill>
                          <a:srgbClr val="5F497A"/>
                        </a:solidFill>
                        <a:effectLst/>
                        <a:latin typeface="Calisto MT" panose="0204060305050503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1163594685"/>
                  </a:ext>
                </a:extLst>
              </a:tr>
              <a:tr h="0">
                <a:tc>
                  <a:txBody>
                    <a:bodyPr/>
                    <a:lstStyle/>
                    <a:p>
                      <a:pPr>
                        <a:lnSpc>
                          <a:spcPct val="115000"/>
                        </a:lnSpc>
                        <a:spcAft>
                          <a:spcPts val="0"/>
                        </a:spcAft>
                      </a:pPr>
                      <a:r>
                        <a:rPr lang="en-IN" sz="2000">
                          <a:effectLst/>
                          <a:latin typeface="Calisto MT" panose="02040603050505030304" pitchFamily="18" charset="0"/>
                        </a:rPr>
                        <a:t>Addressing 3 or more critical needs</a:t>
                      </a:r>
                      <a:endParaRPr lang="en-IN" sz="2000">
                        <a:solidFill>
                          <a:srgbClr val="5F497A"/>
                        </a:solidFill>
                        <a:effectLst/>
                        <a:latin typeface="Calisto MT" panose="0204060305050503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just">
                        <a:lnSpc>
                          <a:spcPct val="115000"/>
                        </a:lnSpc>
                        <a:spcAft>
                          <a:spcPts val="0"/>
                        </a:spcAft>
                      </a:pPr>
                      <a:r>
                        <a:rPr lang="en-IN" sz="2000">
                          <a:effectLst/>
                          <a:latin typeface="Calisto MT" panose="02040603050505030304" pitchFamily="18" charset="0"/>
                        </a:rPr>
                        <a:t>Addressing 2 or less critical needs</a:t>
                      </a:r>
                      <a:endParaRPr lang="en-IN" sz="2000">
                        <a:solidFill>
                          <a:srgbClr val="5F497A"/>
                        </a:solidFill>
                        <a:effectLst/>
                        <a:latin typeface="Calisto MT" panose="0204060305050503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just">
                        <a:lnSpc>
                          <a:spcPct val="115000"/>
                        </a:lnSpc>
                        <a:spcAft>
                          <a:spcPts val="0"/>
                        </a:spcAft>
                      </a:pPr>
                      <a:r>
                        <a:rPr lang="en-IN" sz="2000" dirty="0">
                          <a:effectLst/>
                          <a:latin typeface="Calisto MT" panose="02040603050505030304" pitchFamily="18" charset="0"/>
                        </a:rPr>
                        <a:t>Addressing only 1 critical need</a:t>
                      </a:r>
                      <a:endParaRPr lang="en-IN" sz="2000" dirty="0">
                        <a:solidFill>
                          <a:srgbClr val="5F497A"/>
                        </a:solidFill>
                        <a:effectLst/>
                        <a:latin typeface="Calisto MT" panose="0204060305050503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2870745704"/>
                  </a:ext>
                </a:extLst>
              </a:tr>
            </a:tbl>
          </a:graphicData>
        </a:graphic>
      </p:graphicFrame>
      <p:sp>
        <p:nvSpPr>
          <p:cNvPr id="3" name="Rectangle 1"/>
          <p:cNvSpPr>
            <a:spLocks noChangeArrowheads="1"/>
          </p:cNvSpPr>
          <p:nvPr/>
        </p:nvSpPr>
        <p:spPr bwMode="auto">
          <a:xfrm>
            <a:off x="801757" y="1027321"/>
            <a:ext cx="10294393" cy="30469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400" b="0" i="0" u="none" strike="noStrike" cap="none" normalizeH="0" baseline="0" dirty="0">
                <a:ln>
                  <a:noFill/>
                </a:ln>
                <a:solidFill>
                  <a:schemeClr val="tx1"/>
                </a:solidFill>
                <a:effectLst/>
                <a:latin typeface="Calisto MT" panose="02040603050505030304" pitchFamily="18" charset="0"/>
                <a:ea typeface="Times New Roman" panose="02020603050405020304" pitchFamily="18" charset="0"/>
                <a:cs typeface="Calibri" panose="020F0502020204030204" pitchFamily="34" charset="0"/>
              </a:rPr>
              <a:t>The study has gauged Impact from 3 dimensions.</a:t>
            </a:r>
            <a:endParaRPr kumimoji="0" lang="en-US" altLang="en-US" sz="2400" b="0" i="0" u="none" strike="noStrike" cap="none" normalizeH="0" baseline="0" dirty="0">
              <a:ln>
                <a:noFill/>
              </a:ln>
              <a:solidFill>
                <a:schemeClr val="tx1"/>
              </a:solidFill>
              <a:effectLst/>
              <a:latin typeface="Calisto MT" panose="02040603050505030304" pitchFamily="18" charset="0"/>
            </a:endParaRPr>
          </a:p>
          <a:p>
            <a:pPr marL="342900" marR="0" lvl="0" indent="-342900" algn="l" defTabSz="914400" rtl="0" eaLnBrk="0" fontAlgn="base" latinLnBrk="0" hangingPunct="0">
              <a:lnSpc>
                <a:spcPct val="100000"/>
              </a:lnSpc>
              <a:spcBef>
                <a:spcPct val="0"/>
              </a:spcBef>
              <a:spcAft>
                <a:spcPct val="0"/>
              </a:spcAft>
              <a:buClrTx/>
              <a:buSzTx/>
              <a:buFont typeface="Wingdings" panose="05000000000000000000" pitchFamily="2" charset="2"/>
              <a:buChar char="ü"/>
              <a:tabLst/>
            </a:pPr>
            <a:r>
              <a:rPr kumimoji="0" lang="en-US" altLang="en-US" sz="2400" b="0" i="0" u="none" strike="noStrike" cap="none" normalizeH="0" baseline="0" dirty="0">
                <a:ln>
                  <a:noFill/>
                </a:ln>
                <a:solidFill>
                  <a:schemeClr val="tx1"/>
                </a:solidFill>
                <a:effectLst/>
                <a:latin typeface="Calisto MT" panose="02040603050505030304" pitchFamily="18" charset="0"/>
                <a:ea typeface="Times New Roman" panose="02020603050405020304" pitchFamily="18" charset="0"/>
                <a:cs typeface="Calibri" panose="020F0502020204030204" pitchFamily="34" charset="0"/>
              </a:rPr>
              <a:t>Impact on development domains - </a:t>
            </a:r>
            <a:r>
              <a:rPr kumimoji="0" lang="en-US" altLang="en-US" sz="2400" b="1" i="0" u="none" strike="noStrike" cap="none" normalizeH="0" baseline="0" dirty="0">
                <a:ln>
                  <a:noFill/>
                </a:ln>
                <a:solidFill>
                  <a:schemeClr val="tx1"/>
                </a:solidFill>
                <a:effectLst/>
                <a:latin typeface="Calisto MT" panose="02040603050505030304" pitchFamily="18" charset="0"/>
                <a:ea typeface="Times New Roman" panose="02020603050405020304" pitchFamily="18" charset="0"/>
                <a:cs typeface="Calibri" panose="020F0502020204030204" pitchFamily="34" charset="0"/>
              </a:rPr>
              <a:t>Natural Resources, Human Resources, Socio- Cultural, Technological and Financial.</a:t>
            </a:r>
            <a:r>
              <a:rPr kumimoji="0" lang="en-US" altLang="en-US" sz="2400" b="0" i="0" u="none" strike="noStrike" cap="none" normalizeH="0" baseline="0" dirty="0">
                <a:ln>
                  <a:noFill/>
                </a:ln>
                <a:solidFill>
                  <a:schemeClr val="tx1"/>
                </a:solidFill>
                <a:effectLst/>
                <a:latin typeface="Calisto MT" panose="02040603050505030304" pitchFamily="18" charset="0"/>
                <a:ea typeface="Times New Roman" panose="02020603050405020304" pitchFamily="18" charset="0"/>
                <a:cs typeface="Calibri" panose="020F0502020204030204" pitchFamily="34" charset="0"/>
              </a:rPr>
              <a:t> </a:t>
            </a:r>
            <a:endParaRPr kumimoji="0" lang="en-US" altLang="en-US" sz="2400" b="0" i="0" u="none" strike="noStrike" cap="none" normalizeH="0" baseline="0" dirty="0">
              <a:ln>
                <a:noFill/>
              </a:ln>
              <a:solidFill>
                <a:schemeClr val="tx1"/>
              </a:solidFill>
              <a:effectLst/>
              <a:latin typeface="Calisto MT" panose="02040603050505030304" pitchFamily="18" charset="0"/>
            </a:endParaRPr>
          </a:p>
          <a:p>
            <a:pPr marL="342900" marR="0" lvl="0" indent="-342900" algn="l" defTabSz="914400" rtl="0" eaLnBrk="0" fontAlgn="base" latinLnBrk="0" hangingPunct="0">
              <a:lnSpc>
                <a:spcPct val="100000"/>
              </a:lnSpc>
              <a:spcBef>
                <a:spcPct val="0"/>
              </a:spcBef>
              <a:spcAft>
                <a:spcPct val="0"/>
              </a:spcAft>
              <a:buClrTx/>
              <a:buSzTx/>
              <a:buFont typeface="Wingdings" panose="05000000000000000000" pitchFamily="2" charset="2"/>
              <a:buChar char="ü"/>
              <a:tabLst/>
            </a:pPr>
            <a:r>
              <a:rPr kumimoji="0" lang="en-US" altLang="en-US" sz="2400" b="0" i="0" u="none" strike="noStrike" cap="none" normalizeH="0" baseline="0" dirty="0">
                <a:ln>
                  <a:noFill/>
                </a:ln>
                <a:solidFill>
                  <a:schemeClr val="tx1"/>
                </a:solidFill>
                <a:effectLst/>
                <a:latin typeface="Calisto MT" panose="02040603050505030304" pitchFamily="18" charset="0"/>
                <a:ea typeface="Times New Roman" panose="02020603050405020304" pitchFamily="18" charset="0"/>
                <a:cs typeface="Calibri" panose="020F0502020204030204" pitchFamily="34" charset="0"/>
              </a:rPr>
              <a:t>Impact created at various levels</a:t>
            </a:r>
            <a:r>
              <a:rPr kumimoji="0" lang="en-US" altLang="en-US" sz="2400" b="1" i="0" u="none" strike="noStrike" cap="none" normalizeH="0" baseline="0" dirty="0">
                <a:ln>
                  <a:noFill/>
                </a:ln>
                <a:solidFill>
                  <a:schemeClr val="tx1"/>
                </a:solidFill>
                <a:effectLst/>
                <a:latin typeface="Calisto MT" panose="02040603050505030304" pitchFamily="18" charset="0"/>
                <a:ea typeface="Times New Roman" panose="02020603050405020304" pitchFamily="18" charset="0"/>
                <a:cs typeface="Calibri" panose="020F0502020204030204" pitchFamily="34" charset="0"/>
              </a:rPr>
              <a:t>: Individual, Group and Regional</a:t>
            </a:r>
            <a:r>
              <a:rPr kumimoji="0" lang="en-US" altLang="en-US" sz="2400" b="0" i="0" u="none" strike="noStrike" cap="none" normalizeH="0" baseline="0" dirty="0">
                <a:ln>
                  <a:noFill/>
                </a:ln>
                <a:solidFill>
                  <a:schemeClr val="tx1"/>
                </a:solidFill>
                <a:effectLst/>
                <a:latin typeface="Calisto MT" panose="02040603050505030304" pitchFamily="18" charset="0"/>
                <a:ea typeface="Times New Roman" panose="02020603050405020304" pitchFamily="18" charset="0"/>
                <a:cs typeface="Calibri" panose="020F0502020204030204" pitchFamily="34" charset="0"/>
              </a:rPr>
              <a:t>. </a:t>
            </a:r>
            <a:endParaRPr kumimoji="0" lang="en-US" altLang="en-US" sz="2400" b="0" i="0" u="none" strike="noStrike" cap="none" normalizeH="0" baseline="0" dirty="0">
              <a:ln>
                <a:noFill/>
              </a:ln>
              <a:solidFill>
                <a:schemeClr val="tx1"/>
              </a:solidFill>
              <a:effectLst/>
              <a:latin typeface="Calisto MT" panose="02040603050505030304" pitchFamily="18" charset="0"/>
            </a:endParaRPr>
          </a:p>
          <a:p>
            <a:pPr marL="342900" marR="0" lvl="0" indent="-342900" algn="just" defTabSz="914400" rtl="0" eaLnBrk="0" fontAlgn="base" latinLnBrk="0" hangingPunct="0">
              <a:lnSpc>
                <a:spcPct val="100000"/>
              </a:lnSpc>
              <a:spcBef>
                <a:spcPct val="0"/>
              </a:spcBef>
              <a:spcAft>
                <a:spcPct val="0"/>
              </a:spcAft>
              <a:buClrTx/>
              <a:buSzTx/>
              <a:buFont typeface="Wingdings" panose="05000000000000000000" pitchFamily="2" charset="2"/>
              <a:buChar char="ü"/>
              <a:tabLst/>
            </a:pPr>
            <a:r>
              <a:rPr kumimoji="0" lang="en-US" altLang="en-US" sz="2400" b="0" i="0" u="none" strike="noStrike" cap="none" normalizeH="0" baseline="0" dirty="0">
                <a:ln>
                  <a:noFill/>
                </a:ln>
                <a:solidFill>
                  <a:schemeClr val="tx1"/>
                </a:solidFill>
                <a:effectLst/>
                <a:latin typeface="Calisto MT" panose="02040603050505030304" pitchFamily="18" charset="0"/>
                <a:ea typeface="Times New Roman" panose="02020603050405020304" pitchFamily="18" charset="0"/>
                <a:cs typeface="Calibri" panose="020F0502020204030204" pitchFamily="34" charset="0"/>
              </a:rPr>
              <a:t>Effectiveness of interventions in meeting the </a:t>
            </a:r>
            <a:r>
              <a:rPr kumimoji="0" lang="en-US" altLang="en-US" sz="2400" b="1" i="0" u="none" strike="noStrike" cap="none" normalizeH="0" baseline="0" dirty="0">
                <a:ln>
                  <a:noFill/>
                </a:ln>
                <a:solidFill>
                  <a:schemeClr val="tx1"/>
                </a:solidFill>
                <a:effectLst/>
                <a:latin typeface="Calisto MT" panose="02040603050505030304" pitchFamily="18" charset="0"/>
                <a:ea typeface="Times New Roman" panose="02020603050405020304" pitchFamily="18" charset="0"/>
                <a:cs typeface="Calibri" panose="020F0502020204030204" pitchFamily="34" charset="0"/>
              </a:rPr>
              <a:t>needs of the community</a:t>
            </a:r>
            <a:r>
              <a:rPr kumimoji="0" lang="en-US" altLang="en-US" sz="2400" b="0" i="0" u="none" strike="noStrike" cap="none" normalizeH="0" baseline="0" dirty="0">
                <a:ln>
                  <a:noFill/>
                </a:ln>
                <a:solidFill>
                  <a:schemeClr val="tx1"/>
                </a:solidFill>
                <a:effectLst/>
                <a:latin typeface="Calisto MT" panose="02040603050505030304" pitchFamily="18" charset="0"/>
                <a:ea typeface="Times New Roman" panose="02020603050405020304" pitchFamily="18" charset="0"/>
                <a:cs typeface="Calibri" panose="020F0502020204030204" pitchFamily="34" charset="0"/>
              </a:rPr>
              <a:t>.</a:t>
            </a:r>
            <a:endParaRPr kumimoji="0" lang="en-US" altLang="en-US" sz="2400" b="0" i="0" u="none" strike="noStrike" cap="none" normalizeH="0" baseline="0" dirty="0">
              <a:ln>
                <a:noFill/>
              </a:ln>
              <a:solidFill>
                <a:schemeClr val="tx1"/>
              </a:solidFill>
              <a:effectLst/>
              <a:latin typeface="Calisto MT" panose="02040603050505030304" pitchFamily="18" charset="0"/>
            </a:endParaRPr>
          </a:p>
          <a:p>
            <a:pPr marL="342900" marR="0" lvl="0" indent="-342900" algn="l" defTabSz="914400" rtl="0" eaLnBrk="0" fontAlgn="base" latinLnBrk="0" hangingPunct="0">
              <a:lnSpc>
                <a:spcPct val="100000"/>
              </a:lnSpc>
              <a:spcBef>
                <a:spcPct val="0"/>
              </a:spcBef>
              <a:spcAft>
                <a:spcPct val="0"/>
              </a:spcAft>
              <a:buClrTx/>
              <a:buSzTx/>
              <a:buFont typeface="Wingdings" panose="05000000000000000000" pitchFamily="2" charset="2"/>
              <a:buChar char="ü"/>
              <a:tabLst/>
            </a:pPr>
            <a:r>
              <a:rPr kumimoji="0" lang="en-US" altLang="en-US" sz="2400" b="0" i="0" u="none" strike="noStrike" cap="none" normalizeH="0" baseline="0" dirty="0">
                <a:ln>
                  <a:noFill/>
                </a:ln>
                <a:solidFill>
                  <a:schemeClr val="tx1"/>
                </a:solidFill>
                <a:effectLst/>
                <a:latin typeface="Calisto MT" panose="02040603050505030304" pitchFamily="18" charset="0"/>
                <a:ea typeface="Times New Roman" panose="02020603050405020304" pitchFamily="18" charset="0"/>
                <a:cs typeface="Calibri" panose="020F0502020204030204" pitchFamily="34" charset="0"/>
              </a:rPr>
              <a:t>Based on the relative scores achieved by the interventions on the above 3 dimensions, the study classified interventions as Most Impactful, Highly Impactful and Moderately Impactful.</a:t>
            </a:r>
            <a:endParaRPr kumimoji="0" lang="en-US" altLang="en-US" sz="2400" b="0" i="0" u="none" strike="noStrike" cap="none" normalizeH="0" baseline="0" dirty="0">
              <a:ln>
                <a:noFill/>
              </a:ln>
              <a:solidFill>
                <a:schemeClr val="tx1"/>
              </a:solidFill>
              <a:effectLst/>
              <a:latin typeface="Calisto MT" panose="02040603050505030304" pitchFamily="18" charset="0"/>
            </a:endParaRPr>
          </a:p>
        </p:txBody>
      </p:sp>
      <p:sp>
        <p:nvSpPr>
          <p:cNvPr id="4" name="Rectangle 3"/>
          <p:cNvSpPr/>
          <p:nvPr/>
        </p:nvSpPr>
        <p:spPr>
          <a:xfrm>
            <a:off x="801757" y="347135"/>
            <a:ext cx="10336695" cy="680186"/>
          </a:xfrm>
          <a:prstGeom prst="rect">
            <a:avLst/>
          </a:prstGeom>
        </p:spPr>
        <p:txBody>
          <a:bodyPr wrap="square">
            <a:spAutoFit/>
          </a:bodyPr>
          <a:lstStyle/>
          <a:p>
            <a:pPr>
              <a:lnSpc>
                <a:spcPct val="115000"/>
              </a:lnSpc>
              <a:spcAft>
                <a:spcPts val="1000"/>
              </a:spcAft>
            </a:pPr>
            <a:r>
              <a:rPr lang="en-IN" sz="3600" b="1" dirty="0">
                <a:solidFill>
                  <a:srgbClr val="C00000"/>
                </a:solidFill>
                <a:effectLst>
                  <a:outerShdw blurRad="38100" dist="38100" dir="2700000" algn="tl">
                    <a:srgbClr val="000000">
                      <a:alpha val="43137"/>
                    </a:srgbClr>
                  </a:outerShdw>
                </a:effectLst>
                <a:latin typeface="Calisto MT" panose="02040603050505030304" pitchFamily="18" charset="0"/>
                <a:ea typeface="Times New Roman" panose="02020603050405020304" pitchFamily="18" charset="0"/>
                <a:cs typeface="Calibri" panose="020F0502020204030204" pitchFamily="34" charset="0"/>
              </a:rPr>
              <a:t>The three dimension</a:t>
            </a:r>
            <a:endParaRPr lang="en-IN" sz="3600" dirty="0">
              <a:solidFill>
                <a:srgbClr val="C00000"/>
              </a:solidFill>
              <a:effectLst>
                <a:outerShdw blurRad="38100" dist="38100" dir="2700000" algn="tl">
                  <a:srgbClr val="000000">
                    <a:alpha val="43137"/>
                  </a:srgbClr>
                </a:outerShdw>
              </a:effectLst>
              <a:latin typeface="Calisto MT" panose="020406030505050303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36439344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3569772803"/>
              </p:ext>
            </p:extLst>
          </p:nvPr>
        </p:nvGraphicFramePr>
        <p:xfrm>
          <a:off x="859113" y="1069251"/>
          <a:ext cx="10378729" cy="5428068"/>
        </p:xfrm>
        <a:graphic>
          <a:graphicData uri="http://schemas.openxmlformats.org/drawingml/2006/table">
            <a:tbl>
              <a:tblPr firstRow="1" firstCol="1" bandRow="1">
                <a:tableStyleId>{5C22544A-7EE6-4342-B048-85BDC9FD1C3A}</a:tableStyleId>
              </a:tblPr>
              <a:tblGrid>
                <a:gridCol w="3129651">
                  <a:extLst>
                    <a:ext uri="{9D8B030D-6E8A-4147-A177-3AD203B41FA5}">
                      <a16:colId xmlns:a16="http://schemas.microsoft.com/office/drawing/2014/main" val="1311529858"/>
                    </a:ext>
                  </a:extLst>
                </a:gridCol>
                <a:gridCol w="3691897">
                  <a:extLst>
                    <a:ext uri="{9D8B030D-6E8A-4147-A177-3AD203B41FA5}">
                      <a16:colId xmlns:a16="http://schemas.microsoft.com/office/drawing/2014/main" val="1452947840"/>
                    </a:ext>
                  </a:extLst>
                </a:gridCol>
                <a:gridCol w="3557181">
                  <a:extLst>
                    <a:ext uri="{9D8B030D-6E8A-4147-A177-3AD203B41FA5}">
                      <a16:colId xmlns:a16="http://schemas.microsoft.com/office/drawing/2014/main" val="2867619164"/>
                    </a:ext>
                  </a:extLst>
                </a:gridCol>
              </a:tblGrid>
              <a:tr h="0">
                <a:tc>
                  <a:txBody>
                    <a:bodyPr/>
                    <a:lstStyle/>
                    <a:p>
                      <a:pPr algn="ctr">
                        <a:lnSpc>
                          <a:spcPct val="115000"/>
                        </a:lnSpc>
                        <a:spcAft>
                          <a:spcPts val="0"/>
                        </a:spcAft>
                      </a:pPr>
                      <a:r>
                        <a:rPr lang="en-IN" sz="1700" dirty="0">
                          <a:solidFill>
                            <a:srgbClr val="C00000"/>
                          </a:solidFill>
                          <a:effectLst/>
                          <a:latin typeface="Calisto MT" panose="02040603050505030304" pitchFamily="18" charset="0"/>
                        </a:rPr>
                        <a:t>Most Impactful</a:t>
                      </a:r>
                      <a:endParaRPr lang="en-IN" sz="1700" dirty="0">
                        <a:solidFill>
                          <a:srgbClr val="C00000"/>
                        </a:solidFill>
                        <a:effectLst/>
                        <a:latin typeface="Calisto MT" panose="0204060305050503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15000"/>
                        </a:lnSpc>
                        <a:spcAft>
                          <a:spcPts val="0"/>
                        </a:spcAft>
                      </a:pPr>
                      <a:r>
                        <a:rPr lang="en-IN" sz="1700" dirty="0">
                          <a:solidFill>
                            <a:srgbClr val="C00000"/>
                          </a:solidFill>
                          <a:effectLst/>
                          <a:latin typeface="Calisto MT" panose="02040603050505030304" pitchFamily="18" charset="0"/>
                        </a:rPr>
                        <a:t>Highly Impactful</a:t>
                      </a:r>
                      <a:endParaRPr lang="en-IN" sz="1700" dirty="0">
                        <a:solidFill>
                          <a:srgbClr val="C00000"/>
                        </a:solidFill>
                        <a:effectLst/>
                        <a:latin typeface="Calisto MT" panose="0204060305050503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15000"/>
                        </a:lnSpc>
                        <a:spcAft>
                          <a:spcPts val="0"/>
                        </a:spcAft>
                      </a:pPr>
                      <a:r>
                        <a:rPr lang="en-IN" sz="1700" dirty="0">
                          <a:solidFill>
                            <a:srgbClr val="C00000"/>
                          </a:solidFill>
                          <a:effectLst/>
                          <a:latin typeface="Calisto MT" panose="02040603050505030304" pitchFamily="18" charset="0"/>
                        </a:rPr>
                        <a:t>Moderately Impactful</a:t>
                      </a:r>
                      <a:endParaRPr lang="en-IN" sz="1700" dirty="0">
                        <a:solidFill>
                          <a:srgbClr val="C00000"/>
                        </a:solidFill>
                        <a:effectLst/>
                        <a:latin typeface="Calisto MT" panose="0204060305050503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2230660598"/>
                  </a:ext>
                </a:extLst>
              </a:tr>
              <a:tr h="0">
                <a:tc>
                  <a:txBody>
                    <a:bodyPr/>
                    <a:lstStyle/>
                    <a:p>
                      <a:pPr>
                        <a:lnSpc>
                          <a:spcPct val="115000"/>
                        </a:lnSpc>
                        <a:spcAft>
                          <a:spcPts val="0"/>
                        </a:spcAft>
                      </a:pPr>
                      <a:r>
                        <a:rPr lang="en-IN" sz="1700">
                          <a:effectLst/>
                          <a:latin typeface="Calisto MT" panose="02040603050505030304" pitchFamily="18" charset="0"/>
                        </a:rPr>
                        <a:t> </a:t>
                      </a:r>
                    </a:p>
                    <a:p>
                      <a:pPr>
                        <a:lnSpc>
                          <a:spcPct val="115000"/>
                        </a:lnSpc>
                        <a:spcAft>
                          <a:spcPts val="0"/>
                        </a:spcAft>
                      </a:pPr>
                      <a:r>
                        <a:rPr lang="en-IN" sz="1700">
                          <a:effectLst/>
                          <a:latin typeface="Calisto MT" panose="02040603050505030304" pitchFamily="18" charset="0"/>
                        </a:rPr>
                        <a:t>UPL Udyamita Project</a:t>
                      </a:r>
                      <a:endParaRPr lang="en-IN" sz="1700">
                        <a:solidFill>
                          <a:srgbClr val="31849B"/>
                        </a:solidFill>
                        <a:effectLst/>
                        <a:latin typeface="Calisto MT" panose="0204060305050503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15000"/>
                        </a:lnSpc>
                        <a:spcAft>
                          <a:spcPts val="0"/>
                        </a:spcAft>
                      </a:pPr>
                      <a:r>
                        <a:rPr lang="en-IN" sz="1700">
                          <a:effectLst/>
                          <a:latin typeface="Calisto MT" panose="02040603050505030304" pitchFamily="18" charset="0"/>
                        </a:rPr>
                        <a:t>Skill Development Initiative- UPL Niyojaniy Kendra</a:t>
                      </a:r>
                      <a:endParaRPr lang="en-IN" sz="1700">
                        <a:solidFill>
                          <a:srgbClr val="31849B"/>
                        </a:solidFill>
                        <a:effectLst/>
                        <a:latin typeface="Calisto MT" panose="0204060305050503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15000"/>
                        </a:lnSpc>
                        <a:spcAft>
                          <a:spcPts val="0"/>
                        </a:spcAft>
                      </a:pPr>
                      <a:r>
                        <a:rPr lang="en-IN" sz="1700">
                          <a:effectLst/>
                          <a:latin typeface="Calisto MT" panose="02040603050505030304" pitchFamily="18" charset="0"/>
                        </a:rPr>
                        <a:t>Agri-technology Project</a:t>
                      </a:r>
                      <a:endParaRPr lang="en-IN" sz="1700">
                        <a:solidFill>
                          <a:srgbClr val="31849B"/>
                        </a:solidFill>
                        <a:effectLst/>
                        <a:latin typeface="Calisto MT" panose="0204060305050503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1133265797"/>
                  </a:ext>
                </a:extLst>
              </a:tr>
              <a:tr h="707017">
                <a:tc>
                  <a:txBody>
                    <a:bodyPr/>
                    <a:lstStyle/>
                    <a:p>
                      <a:pPr>
                        <a:lnSpc>
                          <a:spcPct val="115000"/>
                        </a:lnSpc>
                        <a:spcAft>
                          <a:spcPts val="0"/>
                        </a:spcAft>
                      </a:pPr>
                      <a:r>
                        <a:rPr lang="en-IN" sz="1700">
                          <a:effectLst/>
                          <a:latin typeface="Calisto MT" panose="02040603050505030304" pitchFamily="18" charset="0"/>
                        </a:rPr>
                        <a:t> </a:t>
                      </a:r>
                    </a:p>
                    <a:p>
                      <a:pPr>
                        <a:lnSpc>
                          <a:spcPct val="115000"/>
                        </a:lnSpc>
                        <a:spcAft>
                          <a:spcPts val="0"/>
                        </a:spcAft>
                      </a:pPr>
                      <a:r>
                        <a:rPr lang="en-IN" sz="1700">
                          <a:effectLst/>
                          <a:latin typeface="Calisto MT" panose="02040603050505030304" pitchFamily="18" charset="0"/>
                        </a:rPr>
                        <a:t>Smt. Sandraben Shroff Gnyan Dham School, Vapi</a:t>
                      </a:r>
                      <a:endParaRPr lang="en-IN" sz="1700">
                        <a:solidFill>
                          <a:srgbClr val="31849B"/>
                        </a:solidFill>
                        <a:effectLst/>
                        <a:latin typeface="Calisto MT" panose="0204060305050503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15000"/>
                        </a:lnSpc>
                        <a:spcAft>
                          <a:spcPts val="0"/>
                        </a:spcAft>
                      </a:pPr>
                      <a:r>
                        <a:rPr lang="en-IN" sz="1700">
                          <a:effectLst/>
                          <a:latin typeface="Calisto MT" panose="02040603050505030304" pitchFamily="18" charset="0"/>
                        </a:rPr>
                        <a:t> </a:t>
                      </a:r>
                    </a:p>
                    <a:p>
                      <a:pPr>
                        <a:lnSpc>
                          <a:spcPct val="115000"/>
                        </a:lnSpc>
                        <a:spcAft>
                          <a:spcPts val="0"/>
                        </a:spcAft>
                      </a:pPr>
                      <a:r>
                        <a:rPr lang="en-IN" sz="1700">
                          <a:effectLst/>
                          <a:latin typeface="Calisto MT" panose="02040603050505030304" pitchFamily="18" charset="0"/>
                        </a:rPr>
                        <a:t>Shroff S Rotary Institute of Chemical Technology (SRICT)</a:t>
                      </a:r>
                      <a:endParaRPr lang="en-IN" sz="1700">
                        <a:solidFill>
                          <a:srgbClr val="31849B"/>
                        </a:solidFill>
                        <a:effectLst/>
                        <a:latin typeface="Calisto MT" panose="0204060305050503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15000"/>
                        </a:lnSpc>
                        <a:spcAft>
                          <a:spcPts val="0"/>
                        </a:spcAft>
                      </a:pPr>
                      <a:r>
                        <a:rPr lang="en-IN" sz="1700">
                          <a:effectLst/>
                          <a:latin typeface="Calisto MT" panose="02040603050505030304" pitchFamily="18" charset="0"/>
                        </a:rPr>
                        <a:t>Environment and Nature Conservation- UPL Vasudha</a:t>
                      </a:r>
                      <a:endParaRPr lang="en-IN" sz="1700">
                        <a:solidFill>
                          <a:srgbClr val="31849B"/>
                        </a:solidFill>
                        <a:effectLst/>
                        <a:latin typeface="Calisto MT" panose="0204060305050503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922812055"/>
                  </a:ext>
                </a:extLst>
              </a:tr>
              <a:tr h="710822">
                <a:tc>
                  <a:txBody>
                    <a:bodyPr/>
                    <a:lstStyle/>
                    <a:p>
                      <a:pPr>
                        <a:lnSpc>
                          <a:spcPct val="115000"/>
                        </a:lnSpc>
                        <a:spcAft>
                          <a:spcPts val="0"/>
                        </a:spcAft>
                      </a:pPr>
                      <a:r>
                        <a:rPr lang="en-IN" sz="1700">
                          <a:effectLst/>
                          <a:latin typeface="Calisto MT" panose="02040603050505030304" pitchFamily="18" charset="0"/>
                        </a:rPr>
                        <a:t> </a:t>
                      </a:r>
                    </a:p>
                    <a:p>
                      <a:pPr>
                        <a:lnSpc>
                          <a:spcPct val="115000"/>
                        </a:lnSpc>
                        <a:spcAft>
                          <a:spcPts val="0"/>
                        </a:spcAft>
                      </a:pPr>
                      <a:r>
                        <a:rPr lang="en-IN" sz="1700">
                          <a:effectLst/>
                          <a:latin typeface="Calisto MT" panose="02040603050505030304" pitchFamily="18" charset="0"/>
                        </a:rPr>
                        <a:t>Sandra Shroff ROFEL College of Nursing, Vapi</a:t>
                      </a:r>
                      <a:endParaRPr lang="en-IN" sz="1700">
                        <a:solidFill>
                          <a:srgbClr val="31849B"/>
                        </a:solidFill>
                        <a:effectLst/>
                        <a:latin typeface="Calisto MT" panose="0204060305050503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15000"/>
                        </a:lnSpc>
                        <a:spcAft>
                          <a:spcPts val="0"/>
                        </a:spcAft>
                      </a:pPr>
                      <a:r>
                        <a:rPr lang="en-IN" sz="1700">
                          <a:effectLst/>
                          <a:latin typeface="Calisto MT" panose="02040603050505030304" pitchFamily="18" charset="0"/>
                        </a:rPr>
                        <a:t> </a:t>
                      </a:r>
                    </a:p>
                    <a:p>
                      <a:pPr>
                        <a:lnSpc>
                          <a:spcPct val="115000"/>
                        </a:lnSpc>
                        <a:spcAft>
                          <a:spcPts val="0"/>
                        </a:spcAft>
                      </a:pPr>
                      <a:r>
                        <a:rPr lang="en-IN" sz="1700">
                          <a:effectLst/>
                          <a:latin typeface="Calisto MT" panose="02040603050505030304" pitchFamily="18" charset="0"/>
                        </a:rPr>
                        <a:t>We are United (WAU volunteers)</a:t>
                      </a:r>
                      <a:endParaRPr lang="en-IN" sz="1700">
                        <a:solidFill>
                          <a:srgbClr val="31849B"/>
                        </a:solidFill>
                        <a:effectLst/>
                        <a:latin typeface="Calisto MT" panose="0204060305050503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15000"/>
                        </a:lnSpc>
                        <a:spcAft>
                          <a:spcPts val="0"/>
                        </a:spcAft>
                      </a:pPr>
                      <a:r>
                        <a:rPr lang="en-IN" sz="1700">
                          <a:effectLst/>
                          <a:latin typeface="Calisto MT" panose="02040603050505030304" pitchFamily="18" charset="0"/>
                        </a:rPr>
                        <a:t> </a:t>
                      </a:r>
                    </a:p>
                    <a:p>
                      <a:pPr>
                        <a:lnSpc>
                          <a:spcPct val="115000"/>
                        </a:lnSpc>
                        <a:spcAft>
                          <a:spcPts val="0"/>
                        </a:spcAft>
                      </a:pPr>
                      <a:r>
                        <a:rPr lang="en-IN" sz="1700">
                          <a:effectLst/>
                          <a:latin typeface="Calisto MT" panose="02040603050505030304" pitchFamily="18" charset="0"/>
                        </a:rPr>
                        <a:t>UPL BoriBagicha Project</a:t>
                      </a:r>
                      <a:endParaRPr lang="en-IN" sz="1700">
                        <a:solidFill>
                          <a:srgbClr val="31849B"/>
                        </a:solidFill>
                        <a:effectLst/>
                        <a:latin typeface="Calisto MT" panose="0204060305050503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3031057623"/>
                  </a:ext>
                </a:extLst>
              </a:tr>
              <a:tr h="0">
                <a:tc>
                  <a:txBody>
                    <a:bodyPr/>
                    <a:lstStyle/>
                    <a:p>
                      <a:pPr>
                        <a:lnSpc>
                          <a:spcPct val="115000"/>
                        </a:lnSpc>
                        <a:spcAft>
                          <a:spcPts val="0"/>
                        </a:spcAft>
                      </a:pPr>
                      <a:r>
                        <a:rPr lang="en-IN" sz="1700">
                          <a:effectLst/>
                          <a:latin typeface="Calisto MT" panose="02040603050505030304" pitchFamily="18" charset="0"/>
                        </a:rPr>
                        <a:t> </a:t>
                      </a:r>
                    </a:p>
                    <a:p>
                      <a:pPr>
                        <a:lnSpc>
                          <a:spcPct val="115000"/>
                        </a:lnSpc>
                        <a:spcAft>
                          <a:spcPts val="0"/>
                        </a:spcAft>
                      </a:pPr>
                      <a:r>
                        <a:rPr lang="en-IN" sz="1700">
                          <a:effectLst/>
                          <a:latin typeface="Calisto MT" panose="02040603050505030304" pitchFamily="18" charset="0"/>
                        </a:rPr>
                        <a:t> </a:t>
                      </a:r>
                      <a:endParaRPr lang="en-IN" sz="1700">
                        <a:solidFill>
                          <a:srgbClr val="31849B"/>
                        </a:solidFill>
                        <a:effectLst/>
                        <a:latin typeface="Calisto MT" panose="0204060305050503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15000"/>
                        </a:lnSpc>
                        <a:spcAft>
                          <a:spcPts val="0"/>
                        </a:spcAft>
                      </a:pPr>
                      <a:r>
                        <a:rPr lang="en-IN" sz="1700">
                          <a:effectLst/>
                          <a:latin typeface="Calisto MT" panose="02040603050505030304" pitchFamily="18" charset="0"/>
                        </a:rPr>
                        <a:t>Skill Based Entrepreneurial Development Program</a:t>
                      </a:r>
                      <a:endParaRPr lang="en-IN" sz="1700">
                        <a:solidFill>
                          <a:srgbClr val="31849B"/>
                        </a:solidFill>
                        <a:effectLst/>
                        <a:latin typeface="Calisto MT" panose="0204060305050503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15000"/>
                        </a:lnSpc>
                        <a:spcAft>
                          <a:spcPts val="0"/>
                        </a:spcAft>
                      </a:pPr>
                      <a:r>
                        <a:rPr lang="en-IN" sz="1700">
                          <a:effectLst/>
                          <a:latin typeface="Calisto MT" panose="02040603050505030304" pitchFamily="18" charset="0"/>
                        </a:rPr>
                        <a:t>Sanitation Awareness Programme</a:t>
                      </a:r>
                      <a:endParaRPr lang="en-IN" sz="1700">
                        <a:solidFill>
                          <a:srgbClr val="31849B"/>
                        </a:solidFill>
                        <a:effectLst/>
                        <a:latin typeface="Calisto MT" panose="0204060305050503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3939007606"/>
                  </a:ext>
                </a:extLst>
              </a:tr>
              <a:tr h="0">
                <a:tc>
                  <a:txBody>
                    <a:bodyPr/>
                    <a:lstStyle/>
                    <a:p>
                      <a:pPr>
                        <a:lnSpc>
                          <a:spcPct val="115000"/>
                        </a:lnSpc>
                        <a:spcAft>
                          <a:spcPts val="0"/>
                        </a:spcAft>
                      </a:pPr>
                      <a:r>
                        <a:rPr lang="en-IN" sz="1700">
                          <a:effectLst/>
                          <a:latin typeface="Calisto MT" panose="02040603050505030304" pitchFamily="18" charset="0"/>
                        </a:rPr>
                        <a:t> </a:t>
                      </a:r>
                    </a:p>
                    <a:p>
                      <a:pPr>
                        <a:lnSpc>
                          <a:spcPct val="115000"/>
                        </a:lnSpc>
                        <a:spcAft>
                          <a:spcPts val="0"/>
                        </a:spcAft>
                      </a:pPr>
                      <a:r>
                        <a:rPr lang="en-IN" sz="1700">
                          <a:effectLst/>
                          <a:latin typeface="Calisto MT" panose="02040603050505030304" pitchFamily="18" charset="0"/>
                        </a:rPr>
                        <a:t> </a:t>
                      </a:r>
                      <a:endParaRPr lang="en-IN" sz="1700">
                        <a:solidFill>
                          <a:srgbClr val="31849B"/>
                        </a:solidFill>
                        <a:effectLst/>
                        <a:latin typeface="Calisto MT" panose="0204060305050503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15000"/>
                        </a:lnSpc>
                        <a:spcAft>
                          <a:spcPts val="0"/>
                        </a:spcAft>
                      </a:pPr>
                      <a:r>
                        <a:rPr lang="en-IN" sz="1700">
                          <a:effectLst/>
                          <a:latin typeface="Calisto MT" panose="02040603050505030304" pitchFamily="18" charset="0"/>
                        </a:rPr>
                        <a:t>Dang Paddy Development Project</a:t>
                      </a:r>
                      <a:endParaRPr lang="en-IN" sz="1700">
                        <a:solidFill>
                          <a:srgbClr val="31849B"/>
                        </a:solidFill>
                        <a:effectLst/>
                        <a:latin typeface="Calisto MT" panose="0204060305050503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15000"/>
                        </a:lnSpc>
                        <a:spcAft>
                          <a:spcPts val="0"/>
                        </a:spcAft>
                      </a:pPr>
                      <a:r>
                        <a:rPr lang="en-IN" sz="1700">
                          <a:effectLst/>
                          <a:latin typeface="Calisto MT" panose="02040603050505030304" pitchFamily="18" charset="0"/>
                        </a:rPr>
                        <a:t>UPL Khedut Niyojaniy Kendra</a:t>
                      </a:r>
                      <a:endParaRPr lang="en-IN" sz="1700">
                        <a:solidFill>
                          <a:srgbClr val="31849B"/>
                        </a:solidFill>
                        <a:effectLst/>
                        <a:latin typeface="Calisto MT" panose="0204060305050503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2304369998"/>
                  </a:ext>
                </a:extLst>
              </a:tr>
              <a:tr h="0">
                <a:tc>
                  <a:txBody>
                    <a:bodyPr/>
                    <a:lstStyle/>
                    <a:p>
                      <a:pPr>
                        <a:lnSpc>
                          <a:spcPct val="115000"/>
                        </a:lnSpc>
                        <a:spcAft>
                          <a:spcPts val="0"/>
                        </a:spcAft>
                      </a:pPr>
                      <a:r>
                        <a:rPr lang="en-IN" sz="1700">
                          <a:effectLst/>
                          <a:latin typeface="Calisto MT" panose="02040603050505030304" pitchFamily="18" charset="0"/>
                        </a:rPr>
                        <a:t> </a:t>
                      </a:r>
                    </a:p>
                    <a:p>
                      <a:pPr>
                        <a:lnSpc>
                          <a:spcPct val="115000"/>
                        </a:lnSpc>
                        <a:spcAft>
                          <a:spcPts val="0"/>
                        </a:spcAft>
                      </a:pPr>
                      <a:r>
                        <a:rPr lang="en-IN" sz="1700">
                          <a:effectLst/>
                          <a:latin typeface="Calisto MT" panose="02040603050505030304" pitchFamily="18" charset="0"/>
                        </a:rPr>
                        <a:t> </a:t>
                      </a:r>
                      <a:endParaRPr lang="en-IN" sz="1700">
                        <a:solidFill>
                          <a:srgbClr val="31849B"/>
                        </a:solidFill>
                        <a:effectLst/>
                        <a:latin typeface="Calisto MT" panose="0204060305050503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15000"/>
                        </a:lnSpc>
                        <a:spcAft>
                          <a:spcPts val="0"/>
                        </a:spcAft>
                      </a:pPr>
                      <a:r>
                        <a:rPr lang="en-IN" sz="1700">
                          <a:effectLst/>
                          <a:latin typeface="Calisto MT" panose="02040603050505030304" pitchFamily="18" charset="0"/>
                        </a:rPr>
                        <a:t>UPL AKRSP SRI Project</a:t>
                      </a:r>
                      <a:endParaRPr lang="en-IN" sz="1700">
                        <a:solidFill>
                          <a:srgbClr val="31849B"/>
                        </a:solidFill>
                        <a:effectLst/>
                        <a:latin typeface="Calisto MT" panose="0204060305050503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15000"/>
                        </a:lnSpc>
                        <a:spcAft>
                          <a:spcPts val="0"/>
                        </a:spcAft>
                      </a:pPr>
                      <a:r>
                        <a:rPr lang="en-IN" sz="1700">
                          <a:effectLst/>
                          <a:latin typeface="Calisto MT" panose="02040603050505030304" pitchFamily="18" charset="0"/>
                        </a:rPr>
                        <a:t>Dang Moringa Development Programme</a:t>
                      </a:r>
                      <a:endParaRPr lang="en-IN" sz="1700">
                        <a:solidFill>
                          <a:srgbClr val="31849B"/>
                        </a:solidFill>
                        <a:effectLst/>
                        <a:latin typeface="Calisto MT" panose="0204060305050503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1697972503"/>
                  </a:ext>
                </a:extLst>
              </a:tr>
              <a:tr h="363054">
                <a:tc>
                  <a:txBody>
                    <a:bodyPr/>
                    <a:lstStyle/>
                    <a:p>
                      <a:pPr>
                        <a:lnSpc>
                          <a:spcPct val="115000"/>
                        </a:lnSpc>
                        <a:spcAft>
                          <a:spcPts val="0"/>
                        </a:spcAft>
                      </a:pPr>
                      <a:r>
                        <a:rPr lang="en-IN" sz="1700">
                          <a:effectLst/>
                          <a:latin typeface="Calisto MT" panose="02040603050505030304" pitchFamily="18" charset="0"/>
                        </a:rPr>
                        <a:t> </a:t>
                      </a:r>
                      <a:endParaRPr lang="en-IN" sz="1700">
                        <a:solidFill>
                          <a:srgbClr val="31849B"/>
                        </a:solidFill>
                        <a:effectLst/>
                        <a:latin typeface="Calisto MT" panose="0204060305050503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15000"/>
                        </a:lnSpc>
                        <a:spcAft>
                          <a:spcPts val="0"/>
                        </a:spcAft>
                      </a:pPr>
                      <a:r>
                        <a:rPr lang="en-IN" sz="1700">
                          <a:effectLst/>
                          <a:latin typeface="Calisto MT" panose="02040603050505030304" pitchFamily="18" charset="0"/>
                        </a:rPr>
                        <a:t> </a:t>
                      </a:r>
                      <a:endParaRPr lang="en-IN" sz="1700">
                        <a:solidFill>
                          <a:srgbClr val="31849B"/>
                        </a:solidFill>
                        <a:effectLst/>
                        <a:latin typeface="Calisto MT" panose="0204060305050503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15000"/>
                        </a:lnSpc>
                        <a:spcAft>
                          <a:spcPts val="0"/>
                        </a:spcAft>
                      </a:pPr>
                      <a:r>
                        <a:rPr lang="en-IN" sz="1700" dirty="0">
                          <a:effectLst/>
                          <a:latin typeface="Calisto MT" panose="02040603050505030304" pitchFamily="18" charset="0"/>
                        </a:rPr>
                        <a:t>Sarus Conservation Project</a:t>
                      </a:r>
                      <a:endParaRPr lang="en-IN" sz="1700" dirty="0">
                        <a:solidFill>
                          <a:srgbClr val="31849B"/>
                        </a:solidFill>
                        <a:effectLst/>
                        <a:latin typeface="Calisto MT" panose="0204060305050503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1132212666"/>
                  </a:ext>
                </a:extLst>
              </a:tr>
              <a:tr h="159026">
                <a:tc>
                  <a:txBody>
                    <a:bodyPr/>
                    <a:lstStyle/>
                    <a:p>
                      <a:pPr>
                        <a:lnSpc>
                          <a:spcPct val="115000"/>
                        </a:lnSpc>
                        <a:spcAft>
                          <a:spcPts val="0"/>
                        </a:spcAft>
                      </a:pPr>
                      <a:r>
                        <a:rPr lang="en-IN" sz="1700" dirty="0">
                          <a:effectLst/>
                          <a:latin typeface="Calisto MT" panose="02040603050505030304" pitchFamily="18" charset="0"/>
                        </a:rPr>
                        <a:t> </a:t>
                      </a:r>
                      <a:endParaRPr lang="en-IN" sz="1700" dirty="0">
                        <a:solidFill>
                          <a:srgbClr val="31849B"/>
                        </a:solidFill>
                        <a:effectLst/>
                        <a:latin typeface="Calisto MT" panose="0204060305050503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15000"/>
                        </a:lnSpc>
                        <a:spcAft>
                          <a:spcPts val="0"/>
                        </a:spcAft>
                      </a:pPr>
                      <a:r>
                        <a:rPr lang="en-IN" sz="1700" dirty="0">
                          <a:effectLst/>
                          <a:latin typeface="Calisto MT" panose="02040603050505030304" pitchFamily="18" charset="0"/>
                        </a:rPr>
                        <a:t> </a:t>
                      </a:r>
                      <a:endParaRPr lang="en-IN" sz="1700" dirty="0">
                        <a:solidFill>
                          <a:srgbClr val="31849B"/>
                        </a:solidFill>
                        <a:effectLst/>
                        <a:latin typeface="Calisto MT" panose="0204060305050503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15000"/>
                        </a:lnSpc>
                        <a:spcAft>
                          <a:spcPts val="0"/>
                        </a:spcAft>
                      </a:pPr>
                      <a:r>
                        <a:rPr lang="en-IN" sz="1700" dirty="0">
                          <a:effectLst/>
                          <a:latin typeface="Calisto MT" panose="02040603050505030304" pitchFamily="18" charset="0"/>
                        </a:rPr>
                        <a:t>Girls safety training program</a:t>
                      </a:r>
                      <a:endParaRPr lang="en-IN" sz="1700" dirty="0">
                        <a:solidFill>
                          <a:srgbClr val="31849B"/>
                        </a:solidFill>
                        <a:effectLst/>
                        <a:latin typeface="Calisto MT" panose="0204060305050503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1487335242"/>
                  </a:ext>
                </a:extLst>
              </a:tr>
              <a:tr h="55245">
                <a:tc>
                  <a:txBody>
                    <a:bodyPr/>
                    <a:lstStyle/>
                    <a:p>
                      <a:pPr>
                        <a:lnSpc>
                          <a:spcPct val="115000"/>
                        </a:lnSpc>
                        <a:spcAft>
                          <a:spcPts val="0"/>
                        </a:spcAft>
                      </a:pPr>
                      <a:r>
                        <a:rPr lang="en-IN" sz="1700" dirty="0">
                          <a:effectLst/>
                          <a:latin typeface="Calisto MT" panose="02040603050505030304" pitchFamily="18" charset="0"/>
                        </a:rPr>
                        <a:t> </a:t>
                      </a:r>
                      <a:endParaRPr lang="en-IN" sz="1700" dirty="0">
                        <a:solidFill>
                          <a:srgbClr val="31849B"/>
                        </a:solidFill>
                        <a:effectLst/>
                        <a:latin typeface="Calisto MT" panose="0204060305050503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15000"/>
                        </a:lnSpc>
                        <a:spcAft>
                          <a:spcPts val="0"/>
                        </a:spcAft>
                      </a:pPr>
                      <a:r>
                        <a:rPr lang="en-IN" sz="1700">
                          <a:effectLst/>
                          <a:latin typeface="Calisto MT" panose="02040603050505030304" pitchFamily="18" charset="0"/>
                        </a:rPr>
                        <a:t> </a:t>
                      </a:r>
                      <a:endParaRPr lang="en-IN" sz="1700">
                        <a:solidFill>
                          <a:srgbClr val="31849B"/>
                        </a:solidFill>
                        <a:effectLst/>
                        <a:latin typeface="Calisto MT" panose="0204060305050503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15000"/>
                        </a:lnSpc>
                        <a:spcAft>
                          <a:spcPts val="0"/>
                        </a:spcAft>
                      </a:pPr>
                      <a:r>
                        <a:rPr lang="en-IN" sz="1700" dirty="0">
                          <a:effectLst/>
                          <a:latin typeface="Calisto MT" panose="02040603050505030304" pitchFamily="18" charset="0"/>
                        </a:rPr>
                        <a:t>Road safety training program</a:t>
                      </a:r>
                      <a:endParaRPr lang="en-IN" sz="1700" dirty="0">
                        <a:solidFill>
                          <a:srgbClr val="31849B"/>
                        </a:solidFill>
                        <a:effectLst/>
                        <a:latin typeface="Calisto MT" panose="0204060305050503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2901282392"/>
                  </a:ext>
                </a:extLst>
              </a:tr>
            </a:tbl>
          </a:graphicData>
        </a:graphic>
      </p:graphicFrame>
      <p:sp>
        <p:nvSpPr>
          <p:cNvPr id="3" name="Rectangle 2"/>
          <p:cNvSpPr/>
          <p:nvPr/>
        </p:nvSpPr>
        <p:spPr>
          <a:xfrm>
            <a:off x="801757" y="347135"/>
            <a:ext cx="10336695" cy="680186"/>
          </a:xfrm>
          <a:prstGeom prst="rect">
            <a:avLst/>
          </a:prstGeom>
        </p:spPr>
        <p:txBody>
          <a:bodyPr wrap="square">
            <a:spAutoFit/>
          </a:bodyPr>
          <a:lstStyle/>
          <a:p>
            <a:pPr>
              <a:lnSpc>
                <a:spcPct val="115000"/>
              </a:lnSpc>
              <a:spcAft>
                <a:spcPts val="1000"/>
              </a:spcAft>
            </a:pPr>
            <a:r>
              <a:rPr lang="en-IN" sz="3600" b="1" dirty="0">
                <a:solidFill>
                  <a:srgbClr val="C00000"/>
                </a:solidFill>
                <a:effectLst>
                  <a:outerShdw blurRad="38100" dist="38100" dir="2700000" algn="tl">
                    <a:srgbClr val="000000">
                      <a:alpha val="43137"/>
                    </a:srgbClr>
                  </a:outerShdw>
                </a:effectLst>
                <a:latin typeface="Calisto MT" panose="02040603050505030304" pitchFamily="18" charset="0"/>
                <a:ea typeface="Times New Roman" panose="02020603050405020304" pitchFamily="18" charset="0"/>
                <a:cs typeface="Calibri" panose="020F0502020204030204" pitchFamily="34" charset="0"/>
              </a:rPr>
              <a:t>Relative ranking achieved by projects</a:t>
            </a:r>
            <a:endParaRPr lang="en-IN" sz="3600" dirty="0">
              <a:solidFill>
                <a:srgbClr val="C00000"/>
              </a:solidFill>
              <a:effectLst>
                <a:outerShdw blurRad="38100" dist="38100" dir="2700000" algn="tl">
                  <a:srgbClr val="000000">
                    <a:alpha val="43137"/>
                  </a:srgbClr>
                </a:outerShdw>
              </a:effectLst>
              <a:latin typeface="Calisto MT" panose="020406030505050303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24846545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801757" y="347135"/>
            <a:ext cx="10336695" cy="680186"/>
          </a:xfrm>
          <a:prstGeom prst="rect">
            <a:avLst/>
          </a:prstGeom>
        </p:spPr>
        <p:txBody>
          <a:bodyPr wrap="square">
            <a:spAutoFit/>
          </a:bodyPr>
          <a:lstStyle/>
          <a:p>
            <a:pPr>
              <a:lnSpc>
                <a:spcPct val="115000"/>
              </a:lnSpc>
              <a:spcAft>
                <a:spcPts val="1000"/>
              </a:spcAft>
            </a:pPr>
            <a:r>
              <a:rPr lang="en-IN" sz="3600" b="1" dirty="0">
                <a:solidFill>
                  <a:srgbClr val="C00000"/>
                </a:solidFill>
                <a:effectLst>
                  <a:outerShdw blurRad="38100" dist="38100" dir="2700000" algn="tl">
                    <a:srgbClr val="000000">
                      <a:alpha val="43137"/>
                    </a:srgbClr>
                  </a:outerShdw>
                </a:effectLst>
                <a:latin typeface="Calisto MT" panose="02040603050505030304" pitchFamily="18" charset="0"/>
                <a:ea typeface="Times New Roman" panose="02020603050405020304" pitchFamily="18" charset="0"/>
                <a:cs typeface="Calibri" panose="020F0502020204030204" pitchFamily="34" charset="0"/>
              </a:rPr>
              <a:t>Key findings – Financial impact </a:t>
            </a:r>
            <a:endParaRPr lang="en-IN" sz="3600" dirty="0">
              <a:solidFill>
                <a:srgbClr val="C00000"/>
              </a:solidFill>
              <a:effectLst>
                <a:outerShdw blurRad="38100" dist="38100" dir="2700000" algn="tl">
                  <a:srgbClr val="000000">
                    <a:alpha val="43137"/>
                  </a:srgbClr>
                </a:outerShdw>
              </a:effectLst>
              <a:latin typeface="Calisto MT" panose="02040603050505030304" pitchFamily="18" charset="0"/>
              <a:ea typeface="Times New Roman" panose="02020603050405020304" pitchFamily="18" charset="0"/>
              <a:cs typeface="Times New Roman" panose="02020603050405020304" pitchFamily="18" charset="0"/>
            </a:endParaRPr>
          </a:p>
        </p:txBody>
      </p:sp>
      <p:graphicFrame>
        <p:nvGraphicFramePr>
          <p:cNvPr id="3" name="Table 2"/>
          <p:cNvGraphicFramePr>
            <a:graphicFrameLocks noGrp="1"/>
          </p:cNvGraphicFramePr>
          <p:nvPr>
            <p:extLst>
              <p:ext uri="{D42A27DB-BD31-4B8C-83A1-F6EECF244321}">
                <p14:modId xmlns:p14="http://schemas.microsoft.com/office/powerpoint/2010/main" val="4006075324"/>
              </p:ext>
            </p:extLst>
          </p:nvPr>
        </p:nvGraphicFramePr>
        <p:xfrm>
          <a:off x="801756" y="1153071"/>
          <a:ext cx="10475843" cy="5037836"/>
        </p:xfrm>
        <a:graphic>
          <a:graphicData uri="http://schemas.openxmlformats.org/drawingml/2006/table">
            <a:tbl>
              <a:tblPr firstRow="1" firstCol="1" bandRow="1">
                <a:tableStyleId>{5C22544A-7EE6-4342-B048-85BDC9FD1C3A}</a:tableStyleId>
              </a:tblPr>
              <a:tblGrid>
                <a:gridCol w="2590801">
                  <a:extLst>
                    <a:ext uri="{9D8B030D-6E8A-4147-A177-3AD203B41FA5}">
                      <a16:colId xmlns:a16="http://schemas.microsoft.com/office/drawing/2014/main" val="3822172632"/>
                    </a:ext>
                  </a:extLst>
                </a:gridCol>
                <a:gridCol w="7885042">
                  <a:extLst>
                    <a:ext uri="{9D8B030D-6E8A-4147-A177-3AD203B41FA5}">
                      <a16:colId xmlns:a16="http://schemas.microsoft.com/office/drawing/2014/main" val="2542016834"/>
                    </a:ext>
                  </a:extLst>
                </a:gridCol>
              </a:tblGrid>
              <a:tr h="174054">
                <a:tc>
                  <a:txBody>
                    <a:bodyPr/>
                    <a:lstStyle/>
                    <a:p>
                      <a:pPr algn="ctr">
                        <a:lnSpc>
                          <a:spcPct val="115000"/>
                        </a:lnSpc>
                        <a:spcAft>
                          <a:spcPts val="0"/>
                        </a:spcAft>
                      </a:pPr>
                      <a:r>
                        <a:rPr lang="en-IN" sz="1600" dirty="0">
                          <a:effectLst/>
                          <a:latin typeface="Calisto MT" panose="02040603050505030304" pitchFamily="18" charset="0"/>
                        </a:rPr>
                        <a:t>Project</a:t>
                      </a:r>
                      <a:endParaRPr lang="en-IN" sz="1600" dirty="0">
                        <a:effectLst/>
                        <a:latin typeface="Calisto MT" panose="02040603050505030304" pitchFamily="18" charset="0"/>
                        <a:ea typeface="Times New Roman" panose="02020603050405020304" pitchFamily="18" charset="0"/>
                        <a:cs typeface="Times New Roman" panose="02020603050405020304" pitchFamily="18" charset="0"/>
                      </a:endParaRPr>
                    </a:p>
                  </a:txBody>
                  <a:tcPr marL="56757" marR="56757" marT="0" marB="0"/>
                </a:tc>
                <a:tc>
                  <a:txBody>
                    <a:bodyPr/>
                    <a:lstStyle/>
                    <a:p>
                      <a:pPr algn="ctr">
                        <a:lnSpc>
                          <a:spcPct val="115000"/>
                        </a:lnSpc>
                        <a:spcAft>
                          <a:spcPts val="0"/>
                        </a:spcAft>
                      </a:pPr>
                      <a:r>
                        <a:rPr lang="en-IN" sz="1600" dirty="0">
                          <a:effectLst/>
                          <a:latin typeface="Calisto MT" panose="02040603050505030304" pitchFamily="18" charset="0"/>
                        </a:rPr>
                        <a:t>Impact</a:t>
                      </a:r>
                      <a:endParaRPr lang="en-IN" sz="1600" dirty="0">
                        <a:effectLst/>
                        <a:latin typeface="Calisto MT" panose="02040603050505030304" pitchFamily="18" charset="0"/>
                        <a:ea typeface="Times New Roman" panose="02020603050405020304" pitchFamily="18" charset="0"/>
                        <a:cs typeface="Times New Roman" panose="02020603050405020304" pitchFamily="18" charset="0"/>
                      </a:endParaRPr>
                    </a:p>
                  </a:txBody>
                  <a:tcPr marL="56757" marR="56757" marT="0" marB="0"/>
                </a:tc>
                <a:extLst>
                  <a:ext uri="{0D108BD9-81ED-4DB2-BD59-A6C34878D82A}">
                    <a16:rowId xmlns:a16="http://schemas.microsoft.com/office/drawing/2014/main" val="2981832203"/>
                  </a:ext>
                </a:extLst>
              </a:tr>
              <a:tr h="696214">
                <a:tc>
                  <a:txBody>
                    <a:bodyPr/>
                    <a:lstStyle/>
                    <a:p>
                      <a:pPr algn="l">
                        <a:lnSpc>
                          <a:spcPct val="115000"/>
                        </a:lnSpc>
                        <a:spcAft>
                          <a:spcPts val="0"/>
                        </a:spcAft>
                      </a:pPr>
                      <a:r>
                        <a:rPr lang="en-IN" sz="1600">
                          <a:effectLst/>
                          <a:latin typeface="Calisto MT" panose="02040603050505030304" pitchFamily="18" charset="0"/>
                        </a:rPr>
                        <a:t>Skill Development Initiative: Niyojniy Kendra</a:t>
                      </a:r>
                      <a:endParaRPr lang="en-IN" sz="1600">
                        <a:effectLst/>
                        <a:latin typeface="Calisto MT" panose="02040603050505030304" pitchFamily="18" charset="0"/>
                        <a:ea typeface="Times New Roman" panose="02020603050405020304" pitchFamily="18" charset="0"/>
                        <a:cs typeface="Times New Roman" panose="02020603050405020304" pitchFamily="18" charset="0"/>
                      </a:endParaRPr>
                    </a:p>
                  </a:txBody>
                  <a:tcPr marL="56757" marR="56757" marT="0" marB="0"/>
                </a:tc>
                <a:tc>
                  <a:txBody>
                    <a:bodyPr/>
                    <a:lstStyle/>
                    <a:p>
                      <a:pPr algn="l">
                        <a:lnSpc>
                          <a:spcPct val="115000"/>
                        </a:lnSpc>
                        <a:spcAft>
                          <a:spcPts val="0"/>
                        </a:spcAft>
                      </a:pPr>
                      <a:r>
                        <a:rPr lang="en-IN" sz="1600">
                          <a:effectLst/>
                          <a:latin typeface="Calisto MT" panose="02040603050505030304" pitchFamily="18" charset="0"/>
                        </a:rPr>
                        <a:t>Average Monthly Income increased from Rs 4,750 to Rs 7,750 after getting trained and employed .(63% increment)</a:t>
                      </a:r>
                      <a:endParaRPr lang="en-IN" sz="1600">
                        <a:effectLst/>
                        <a:latin typeface="Calisto MT" panose="02040603050505030304" pitchFamily="18" charset="0"/>
                        <a:ea typeface="Times New Roman" panose="02020603050405020304" pitchFamily="18" charset="0"/>
                        <a:cs typeface="Times New Roman" panose="02020603050405020304" pitchFamily="18" charset="0"/>
                      </a:endParaRPr>
                    </a:p>
                  </a:txBody>
                  <a:tcPr marL="56757" marR="56757" marT="0" marB="0"/>
                </a:tc>
                <a:extLst>
                  <a:ext uri="{0D108BD9-81ED-4DB2-BD59-A6C34878D82A}">
                    <a16:rowId xmlns:a16="http://schemas.microsoft.com/office/drawing/2014/main" val="3185271770"/>
                  </a:ext>
                </a:extLst>
              </a:tr>
              <a:tr h="870268">
                <a:tc>
                  <a:txBody>
                    <a:bodyPr/>
                    <a:lstStyle/>
                    <a:p>
                      <a:pPr algn="l">
                        <a:lnSpc>
                          <a:spcPct val="115000"/>
                        </a:lnSpc>
                        <a:spcAft>
                          <a:spcPts val="0"/>
                        </a:spcAft>
                      </a:pPr>
                      <a:r>
                        <a:rPr lang="en-IN" sz="1600">
                          <a:effectLst/>
                          <a:latin typeface="Calisto MT" panose="02040603050505030304" pitchFamily="18" charset="0"/>
                        </a:rPr>
                        <a:t>Udyamita</a:t>
                      </a:r>
                      <a:endParaRPr lang="en-IN" sz="1600">
                        <a:effectLst/>
                        <a:latin typeface="Calisto MT" panose="02040603050505030304" pitchFamily="18" charset="0"/>
                        <a:ea typeface="Times New Roman" panose="02020603050405020304" pitchFamily="18" charset="0"/>
                        <a:cs typeface="Times New Roman" panose="02020603050405020304" pitchFamily="18" charset="0"/>
                      </a:endParaRPr>
                    </a:p>
                  </a:txBody>
                  <a:tcPr marL="56757" marR="56757" marT="0" marB="0"/>
                </a:tc>
                <a:tc>
                  <a:txBody>
                    <a:bodyPr/>
                    <a:lstStyle/>
                    <a:p>
                      <a:pPr algn="l">
                        <a:lnSpc>
                          <a:spcPct val="115000"/>
                        </a:lnSpc>
                        <a:spcAft>
                          <a:spcPts val="0"/>
                        </a:spcAft>
                      </a:pPr>
                      <a:r>
                        <a:rPr lang="en-IN" sz="1600" dirty="0">
                          <a:effectLst/>
                          <a:latin typeface="Calisto MT" panose="02040603050505030304" pitchFamily="18" charset="0"/>
                        </a:rPr>
                        <a:t>Average Monthly Income of SHG member is </a:t>
                      </a:r>
                      <a:r>
                        <a:rPr lang="en-IN" sz="1600" dirty="0" err="1">
                          <a:effectLst/>
                          <a:latin typeface="Calisto MT" panose="02040603050505030304" pitchFamily="18" charset="0"/>
                        </a:rPr>
                        <a:t>Rs</a:t>
                      </a:r>
                      <a:r>
                        <a:rPr lang="en-IN" sz="1600" dirty="0">
                          <a:effectLst/>
                          <a:latin typeface="Calisto MT" panose="02040603050505030304" pitchFamily="18" charset="0"/>
                        </a:rPr>
                        <a:t> 3155 as compared to Non SHG member- </a:t>
                      </a:r>
                      <a:r>
                        <a:rPr lang="en-IN" sz="1600" dirty="0" err="1">
                          <a:effectLst/>
                          <a:latin typeface="Calisto MT" panose="02040603050505030304" pitchFamily="18" charset="0"/>
                        </a:rPr>
                        <a:t>Rs</a:t>
                      </a:r>
                      <a:r>
                        <a:rPr lang="en-IN" sz="1600" dirty="0">
                          <a:effectLst/>
                          <a:latin typeface="Calisto MT" panose="02040603050505030304" pitchFamily="18" charset="0"/>
                        </a:rPr>
                        <a:t> 1500. (Improvement in earning potential by 110 %.)</a:t>
                      </a:r>
                    </a:p>
                    <a:p>
                      <a:pPr algn="l">
                        <a:lnSpc>
                          <a:spcPct val="115000"/>
                        </a:lnSpc>
                        <a:spcAft>
                          <a:spcPts val="0"/>
                        </a:spcAft>
                      </a:pPr>
                      <a:r>
                        <a:rPr lang="en-IN" sz="1600" dirty="0">
                          <a:effectLst/>
                          <a:latin typeface="Calisto MT" panose="02040603050505030304" pitchFamily="18" charset="0"/>
                        </a:rPr>
                        <a:t>There is an increment  in income of women (inclusive of all groups) by a sum of </a:t>
                      </a:r>
                      <a:r>
                        <a:rPr lang="en-IN" sz="1600" dirty="0" err="1">
                          <a:effectLst/>
                          <a:latin typeface="Calisto MT" panose="02040603050505030304" pitchFamily="18" charset="0"/>
                        </a:rPr>
                        <a:t>Rs</a:t>
                      </a:r>
                      <a:r>
                        <a:rPr lang="en-IN" sz="1600" dirty="0">
                          <a:effectLst/>
                          <a:latin typeface="Calisto MT" panose="02040603050505030304" pitchFamily="18" charset="0"/>
                        </a:rPr>
                        <a:t>. 10,43,700 every month</a:t>
                      </a:r>
                      <a:endParaRPr lang="en-IN" sz="1600" dirty="0">
                        <a:effectLst/>
                        <a:latin typeface="Calisto MT" panose="02040603050505030304" pitchFamily="18" charset="0"/>
                        <a:ea typeface="Times New Roman" panose="02020603050405020304" pitchFamily="18" charset="0"/>
                        <a:cs typeface="Times New Roman" panose="02020603050405020304" pitchFamily="18" charset="0"/>
                      </a:endParaRPr>
                    </a:p>
                  </a:txBody>
                  <a:tcPr marL="56757" marR="56757" marT="0" marB="0"/>
                </a:tc>
                <a:extLst>
                  <a:ext uri="{0D108BD9-81ED-4DB2-BD59-A6C34878D82A}">
                    <a16:rowId xmlns:a16="http://schemas.microsoft.com/office/drawing/2014/main" val="1966853825"/>
                  </a:ext>
                </a:extLst>
              </a:tr>
              <a:tr h="696214">
                <a:tc>
                  <a:txBody>
                    <a:bodyPr/>
                    <a:lstStyle/>
                    <a:p>
                      <a:pPr algn="l">
                        <a:lnSpc>
                          <a:spcPct val="115000"/>
                        </a:lnSpc>
                        <a:spcAft>
                          <a:spcPts val="0"/>
                        </a:spcAft>
                      </a:pPr>
                      <a:r>
                        <a:rPr lang="en-IN" sz="1600">
                          <a:effectLst/>
                          <a:latin typeface="Calisto MT" panose="02040603050505030304" pitchFamily="18" charset="0"/>
                        </a:rPr>
                        <a:t>Skill Based Entrepreneurial Development Program</a:t>
                      </a:r>
                      <a:endParaRPr lang="en-IN" sz="1600">
                        <a:effectLst/>
                        <a:latin typeface="Calisto MT" panose="02040603050505030304" pitchFamily="18" charset="0"/>
                        <a:ea typeface="Times New Roman" panose="02020603050405020304" pitchFamily="18" charset="0"/>
                        <a:cs typeface="Times New Roman" panose="02020603050405020304" pitchFamily="18" charset="0"/>
                      </a:endParaRPr>
                    </a:p>
                  </a:txBody>
                  <a:tcPr marL="56757" marR="56757" marT="0" marB="0"/>
                </a:tc>
                <a:tc>
                  <a:txBody>
                    <a:bodyPr/>
                    <a:lstStyle/>
                    <a:p>
                      <a:pPr algn="l">
                        <a:lnSpc>
                          <a:spcPct val="115000"/>
                        </a:lnSpc>
                        <a:spcAft>
                          <a:spcPts val="0"/>
                        </a:spcAft>
                      </a:pPr>
                      <a:r>
                        <a:rPr lang="en-IN" sz="1600">
                          <a:effectLst/>
                          <a:latin typeface="Calisto MT" panose="02040603050505030304" pitchFamily="18" charset="0"/>
                        </a:rPr>
                        <a:t>Average Monthly Income increased from Rs 1,240 to Rs 2,060 post training (66% increment)</a:t>
                      </a:r>
                      <a:endParaRPr lang="en-IN" sz="1600">
                        <a:effectLst/>
                        <a:latin typeface="Calisto MT" panose="02040603050505030304" pitchFamily="18" charset="0"/>
                        <a:ea typeface="Times New Roman" panose="02020603050405020304" pitchFamily="18" charset="0"/>
                        <a:cs typeface="Times New Roman" panose="02020603050405020304" pitchFamily="18" charset="0"/>
                      </a:endParaRPr>
                    </a:p>
                  </a:txBody>
                  <a:tcPr marL="56757" marR="56757" marT="0" marB="0"/>
                </a:tc>
                <a:extLst>
                  <a:ext uri="{0D108BD9-81ED-4DB2-BD59-A6C34878D82A}">
                    <a16:rowId xmlns:a16="http://schemas.microsoft.com/office/drawing/2014/main" val="2087316830"/>
                  </a:ext>
                </a:extLst>
              </a:tr>
              <a:tr h="522161">
                <a:tc>
                  <a:txBody>
                    <a:bodyPr/>
                    <a:lstStyle/>
                    <a:p>
                      <a:pPr algn="l">
                        <a:lnSpc>
                          <a:spcPct val="115000"/>
                        </a:lnSpc>
                        <a:spcAft>
                          <a:spcPts val="0"/>
                        </a:spcAft>
                      </a:pPr>
                      <a:r>
                        <a:rPr lang="en-IN" sz="1600">
                          <a:effectLst/>
                          <a:latin typeface="Calisto MT" panose="02040603050505030304" pitchFamily="18" charset="0"/>
                        </a:rPr>
                        <a:t>Dang Paddy Development Program</a:t>
                      </a:r>
                      <a:endParaRPr lang="en-IN" sz="1600">
                        <a:effectLst/>
                        <a:latin typeface="Calisto MT" panose="02040603050505030304" pitchFamily="18" charset="0"/>
                        <a:ea typeface="Times New Roman" panose="02020603050405020304" pitchFamily="18" charset="0"/>
                        <a:cs typeface="Times New Roman" panose="02020603050405020304" pitchFamily="18" charset="0"/>
                      </a:endParaRPr>
                    </a:p>
                  </a:txBody>
                  <a:tcPr marL="56757" marR="56757" marT="0" marB="0"/>
                </a:tc>
                <a:tc>
                  <a:txBody>
                    <a:bodyPr/>
                    <a:lstStyle/>
                    <a:p>
                      <a:pPr algn="l">
                        <a:lnSpc>
                          <a:spcPct val="115000"/>
                        </a:lnSpc>
                        <a:spcAft>
                          <a:spcPts val="0"/>
                        </a:spcAft>
                      </a:pPr>
                      <a:r>
                        <a:rPr lang="en-IN" sz="1600">
                          <a:effectLst/>
                          <a:latin typeface="Calisto MT" panose="02040603050505030304" pitchFamily="18" charset="0"/>
                        </a:rPr>
                        <a:t>Profits /acre from Paddy increased from Rs 1,472 to Rs 3,199 after SRI application (117% increase)</a:t>
                      </a:r>
                      <a:endParaRPr lang="en-IN" sz="1600">
                        <a:effectLst/>
                        <a:latin typeface="Calisto MT" panose="02040603050505030304" pitchFamily="18" charset="0"/>
                        <a:ea typeface="Times New Roman" panose="02020603050405020304" pitchFamily="18" charset="0"/>
                        <a:cs typeface="Times New Roman" panose="02020603050405020304" pitchFamily="18" charset="0"/>
                      </a:endParaRPr>
                    </a:p>
                  </a:txBody>
                  <a:tcPr marL="56757" marR="56757" marT="0" marB="0"/>
                </a:tc>
                <a:extLst>
                  <a:ext uri="{0D108BD9-81ED-4DB2-BD59-A6C34878D82A}">
                    <a16:rowId xmlns:a16="http://schemas.microsoft.com/office/drawing/2014/main" val="2392959116"/>
                  </a:ext>
                </a:extLst>
              </a:tr>
              <a:tr h="348107">
                <a:tc>
                  <a:txBody>
                    <a:bodyPr/>
                    <a:lstStyle/>
                    <a:p>
                      <a:pPr algn="just">
                        <a:lnSpc>
                          <a:spcPct val="115000"/>
                        </a:lnSpc>
                        <a:spcAft>
                          <a:spcPts val="0"/>
                        </a:spcAft>
                      </a:pPr>
                      <a:r>
                        <a:rPr lang="en-IN" sz="1600">
                          <a:effectLst/>
                          <a:latin typeface="Calisto MT" panose="02040603050505030304" pitchFamily="18" charset="0"/>
                        </a:rPr>
                        <a:t>BoriBagicha</a:t>
                      </a:r>
                      <a:endParaRPr lang="en-IN" sz="1600">
                        <a:effectLst/>
                        <a:latin typeface="Calisto MT" panose="02040603050505030304" pitchFamily="18" charset="0"/>
                        <a:ea typeface="Times New Roman" panose="02020603050405020304" pitchFamily="18" charset="0"/>
                        <a:cs typeface="Times New Roman" panose="02020603050405020304" pitchFamily="18" charset="0"/>
                      </a:endParaRPr>
                    </a:p>
                  </a:txBody>
                  <a:tcPr marL="56757" marR="56757" marT="0" marB="0"/>
                </a:tc>
                <a:tc>
                  <a:txBody>
                    <a:bodyPr/>
                    <a:lstStyle/>
                    <a:p>
                      <a:pPr algn="l">
                        <a:lnSpc>
                          <a:spcPct val="115000"/>
                        </a:lnSpc>
                        <a:spcAft>
                          <a:spcPts val="0"/>
                        </a:spcAft>
                      </a:pPr>
                      <a:r>
                        <a:rPr lang="en-IN" sz="1600">
                          <a:effectLst/>
                          <a:latin typeface="Calisto MT" panose="02040603050505030304" pitchFamily="18" charset="0"/>
                        </a:rPr>
                        <a:t>Weekly expense on green vegetables reduced from Rs 146 to Rs 99 (47% savings on weekly expense)</a:t>
                      </a:r>
                      <a:endParaRPr lang="en-IN" sz="1600">
                        <a:effectLst/>
                        <a:latin typeface="Calisto MT" panose="02040603050505030304" pitchFamily="18" charset="0"/>
                        <a:ea typeface="Times New Roman" panose="02020603050405020304" pitchFamily="18" charset="0"/>
                        <a:cs typeface="Times New Roman" panose="02020603050405020304" pitchFamily="18" charset="0"/>
                      </a:endParaRPr>
                    </a:p>
                  </a:txBody>
                  <a:tcPr marL="56757" marR="56757" marT="0" marB="0"/>
                </a:tc>
                <a:extLst>
                  <a:ext uri="{0D108BD9-81ED-4DB2-BD59-A6C34878D82A}">
                    <a16:rowId xmlns:a16="http://schemas.microsoft.com/office/drawing/2014/main" val="2760273719"/>
                  </a:ext>
                </a:extLst>
              </a:tr>
              <a:tr h="522161">
                <a:tc>
                  <a:txBody>
                    <a:bodyPr/>
                    <a:lstStyle/>
                    <a:p>
                      <a:pPr algn="just">
                        <a:lnSpc>
                          <a:spcPct val="115000"/>
                        </a:lnSpc>
                        <a:spcAft>
                          <a:spcPts val="0"/>
                        </a:spcAft>
                      </a:pPr>
                      <a:r>
                        <a:rPr lang="en-IN" sz="1600">
                          <a:effectLst/>
                          <a:latin typeface="Calisto MT" panose="02040603050505030304" pitchFamily="18" charset="0"/>
                        </a:rPr>
                        <a:t>Nursing College</a:t>
                      </a:r>
                      <a:endParaRPr lang="en-IN" sz="1600">
                        <a:effectLst/>
                        <a:latin typeface="Calisto MT" panose="02040603050505030304" pitchFamily="18" charset="0"/>
                        <a:ea typeface="Times New Roman" panose="02020603050405020304" pitchFamily="18" charset="0"/>
                        <a:cs typeface="Times New Roman" panose="02020603050405020304" pitchFamily="18" charset="0"/>
                      </a:endParaRPr>
                    </a:p>
                  </a:txBody>
                  <a:tcPr marL="56757" marR="56757" marT="0" marB="0"/>
                </a:tc>
                <a:tc>
                  <a:txBody>
                    <a:bodyPr/>
                    <a:lstStyle/>
                    <a:p>
                      <a:pPr algn="l">
                        <a:lnSpc>
                          <a:spcPct val="115000"/>
                        </a:lnSpc>
                        <a:spcAft>
                          <a:spcPts val="0"/>
                        </a:spcAft>
                      </a:pPr>
                      <a:r>
                        <a:rPr lang="en-IN" sz="1600">
                          <a:effectLst/>
                          <a:latin typeface="Calisto MT" panose="02040603050505030304" pitchFamily="18" charset="0"/>
                        </a:rPr>
                        <a:t>The Average Monthly Income of a Nursing graduate is Rs 23,200 as compared to that of a simple graduate , which is Rs14, 333.(62% improvement)</a:t>
                      </a:r>
                      <a:endParaRPr lang="en-IN" sz="1600">
                        <a:effectLst/>
                        <a:latin typeface="Calisto MT" panose="02040603050505030304" pitchFamily="18" charset="0"/>
                        <a:ea typeface="Times New Roman" panose="02020603050405020304" pitchFamily="18" charset="0"/>
                        <a:cs typeface="Times New Roman" panose="02020603050405020304" pitchFamily="18" charset="0"/>
                      </a:endParaRPr>
                    </a:p>
                  </a:txBody>
                  <a:tcPr marL="56757" marR="56757" marT="0" marB="0"/>
                </a:tc>
                <a:extLst>
                  <a:ext uri="{0D108BD9-81ED-4DB2-BD59-A6C34878D82A}">
                    <a16:rowId xmlns:a16="http://schemas.microsoft.com/office/drawing/2014/main" val="3939063608"/>
                  </a:ext>
                </a:extLst>
              </a:tr>
              <a:tr h="522161">
                <a:tc>
                  <a:txBody>
                    <a:bodyPr/>
                    <a:lstStyle/>
                    <a:p>
                      <a:pPr algn="just">
                        <a:lnSpc>
                          <a:spcPct val="115000"/>
                        </a:lnSpc>
                        <a:spcAft>
                          <a:spcPts val="0"/>
                        </a:spcAft>
                      </a:pPr>
                      <a:r>
                        <a:rPr lang="en-IN" sz="1600">
                          <a:effectLst/>
                          <a:latin typeface="Calisto MT" panose="02040603050505030304" pitchFamily="18" charset="0"/>
                        </a:rPr>
                        <a:t>SRICT</a:t>
                      </a:r>
                      <a:endParaRPr lang="en-IN" sz="1600">
                        <a:effectLst/>
                        <a:latin typeface="Calisto MT" panose="02040603050505030304" pitchFamily="18" charset="0"/>
                        <a:ea typeface="Times New Roman" panose="02020603050405020304" pitchFamily="18" charset="0"/>
                        <a:cs typeface="Times New Roman" panose="02020603050405020304" pitchFamily="18" charset="0"/>
                      </a:endParaRPr>
                    </a:p>
                  </a:txBody>
                  <a:tcPr marL="56757" marR="56757" marT="0" marB="0"/>
                </a:tc>
                <a:tc>
                  <a:txBody>
                    <a:bodyPr/>
                    <a:lstStyle/>
                    <a:p>
                      <a:pPr algn="l">
                        <a:lnSpc>
                          <a:spcPct val="115000"/>
                        </a:lnSpc>
                        <a:spcAft>
                          <a:spcPts val="0"/>
                        </a:spcAft>
                      </a:pPr>
                      <a:r>
                        <a:rPr lang="en-IN" sz="1600" dirty="0">
                          <a:effectLst/>
                          <a:latin typeface="Calisto MT" panose="02040603050505030304" pitchFamily="18" charset="0"/>
                        </a:rPr>
                        <a:t>A graduate engineer from SRICT earns  58% more than any other graduate in the region</a:t>
                      </a:r>
                    </a:p>
                    <a:p>
                      <a:pPr algn="l">
                        <a:lnSpc>
                          <a:spcPct val="115000"/>
                        </a:lnSpc>
                        <a:spcAft>
                          <a:spcPts val="0"/>
                        </a:spcAft>
                      </a:pPr>
                      <a:r>
                        <a:rPr lang="en-IN" sz="1600" dirty="0">
                          <a:effectLst/>
                          <a:latin typeface="Calisto MT" panose="02040603050505030304" pitchFamily="18" charset="0"/>
                        </a:rPr>
                        <a:t> </a:t>
                      </a:r>
                      <a:endParaRPr lang="en-IN" sz="1600" dirty="0">
                        <a:effectLst/>
                        <a:latin typeface="Calisto MT" panose="02040603050505030304" pitchFamily="18" charset="0"/>
                        <a:ea typeface="Times New Roman" panose="02020603050405020304" pitchFamily="18" charset="0"/>
                        <a:cs typeface="Times New Roman" panose="02020603050405020304" pitchFamily="18" charset="0"/>
                      </a:endParaRPr>
                    </a:p>
                  </a:txBody>
                  <a:tcPr marL="56757" marR="56757" marT="0" marB="0"/>
                </a:tc>
                <a:extLst>
                  <a:ext uri="{0D108BD9-81ED-4DB2-BD59-A6C34878D82A}">
                    <a16:rowId xmlns:a16="http://schemas.microsoft.com/office/drawing/2014/main" val="427515473"/>
                  </a:ext>
                </a:extLst>
              </a:tr>
            </a:tbl>
          </a:graphicData>
        </a:graphic>
      </p:graphicFrame>
    </p:spTree>
    <p:extLst>
      <p:ext uri="{BB962C8B-B14F-4D97-AF65-F5344CB8AC3E}">
        <p14:creationId xmlns:p14="http://schemas.microsoft.com/office/powerpoint/2010/main" val="255452398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801757" y="347135"/>
            <a:ext cx="10336695" cy="729430"/>
          </a:xfrm>
          <a:prstGeom prst="rect">
            <a:avLst/>
          </a:prstGeom>
        </p:spPr>
        <p:txBody>
          <a:bodyPr wrap="square">
            <a:spAutoFit/>
          </a:bodyPr>
          <a:lstStyle/>
          <a:p>
            <a:pPr>
              <a:lnSpc>
                <a:spcPct val="115000"/>
              </a:lnSpc>
              <a:spcAft>
                <a:spcPts val="1000"/>
              </a:spcAft>
            </a:pPr>
            <a:r>
              <a:rPr lang="en-IN" sz="3600" b="1" dirty="0">
                <a:solidFill>
                  <a:srgbClr val="C00000"/>
                </a:solidFill>
                <a:effectLst>
                  <a:outerShdw blurRad="38100" dist="38100" dir="2700000" algn="tl">
                    <a:srgbClr val="000000">
                      <a:alpha val="43137"/>
                    </a:srgbClr>
                  </a:outerShdw>
                </a:effectLst>
                <a:latin typeface="Calisto MT" panose="02040603050505030304" pitchFamily="18" charset="0"/>
                <a:ea typeface="Times New Roman" panose="02020603050405020304" pitchFamily="18" charset="0"/>
                <a:cs typeface="Calibri" panose="020F0502020204030204" pitchFamily="34" charset="0"/>
              </a:rPr>
              <a:t>Key findings – Social cultural development </a:t>
            </a:r>
            <a:endParaRPr lang="en-IN" sz="3600" dirty="0">
              <a:solidFill>
                <a:srgbClr val="C00000"/>
              </a:solidFill>
              <a:effectLst>
                <a:outerShdw blurRad="38100" dist="38100" dir="2700000" algn="tl">
                  <a:srgbClr val="000000">
                    <a:alpha val="43137"/>
                  </a:srgbClr>
                </a:outerShdw>
              </a:effectLst>
              <a:latin typeface="Calisto MT" panose="02040603050505030304" pitchFamily="18" charset="0"/>
              <a:ea typeface="Times New Roman" panose="02020603050405020304" pitchFamily="18" charset="0"/>
              <a:cs typeface="Times New Roman" panose="02020603050405020304" pitchFamily="18" charset="0"/>
            </a:endParaRPr>
          </a:p>
        </p:txBody>
      </p:sp>
      <p:graphicFrame>
        <p:nvGraphicFramePr>
          <p:cNvPr id="3" name="Table 2"/>
          <p:cNvGraphicFramePr>
            <a:graphicFrameLocks noGrp="1"/>
          </p:cNvGraphicFramePr>
          <p:nvPr>
            <p:extLst>
              <p:ext uri="{D42A27DB-BD31-4B8C-83A1-F6EECF244321}">
                <p14:modId xmlns:p14="http://schemas.microsoft.com/office/powerpoint/2010/main" val="2554975503"/>
              </p:ext>
            </p:extLst>
          </p:nvPr>
        </p:nvGraphicFramePr>
        <p:xfrm>
          <a:off x="895543" y="1181662"/>
          <a:ext cx="10342299" cy="4101084"/>
        </p:xfrm>
        <a:graphic>
          <a:graphicData uri="http://schemas.openxmlformats.org/drawingml/2006/table">
            <a:tbl>
              <a:tblPr firstRow="1" firstCol="1" bandRow="1">
                <a:tableStyleId>{5C22544A-7EE6-4342-B048-85BDC9FD1C3A}</a:tableStyleId>
              </a:tblPr>
              <a:tblGrid>
                <a:gridCol w="3446687">
                  <a:extLst>
                    <a:ext uri="{9D8B030D-6E8A-4147-A177-3AD203B41FA5}">
                      <a16:colId xmlns:a16="http://schemas.microsoft.com/office/drawing/2014/main" val="291766241"/>
                    </a:ext>
                  </a:extLst>
                </a:gridCol>
                <a:gridCol w="3447806">
                  <a:extLst>
                    <a:ext uri="{9D8B030D-6E8A-4147-A177-3AD203B41FA5}">
                      <a16:colId xmlns:a16="http://schemas.microsoft.com/office/drawing/2014/main" val="3693333222"/>
                    </a:ext>
                  </a:extLst>
                </a:gridCol>
                <a:gridCol w="3447806">
                  <a:extLst>
                    <a:ext uri="{9D8B030D-6E8A-4147-A177-3AD203B41FA5}">
                      <a16:colId xmlns:a16="http://schemas.microsoft.com/office/drawing/2014/main" val="2543395567"/>
                    </a:ext>
                  </a:extLst>
                </a:gridCol>
              </a:tblGrid>
              <a:tr h="0">
                <a:tc>
                  <a:txBody>
                    <a:bodyPr/>
                    <a:lstStyle/>
                    <a:p>
                      <a:pPr algn="ctr">
                        <a:lnSpc>
                          <a:spcPct val="115000"/>
                        </a:lnSpc>
                        <a:spcAft>
                          <a:spcPts val="0"/>
                        </a:spcAft>
                      </a:pPr>
                      <a:r>
                        <a:rPr lang="en-IN" sz="1800" dirty="0">
                          <a:effectLst/>
                          <a:latin typeface="Calisto MT" panose="02040603050505030304" pitchFamily="18" charset="0"/>
                        </a:rPr>
                        <a:t>Project</a:t>
                      </a:r>
                      <a:endParaRPr lang="en-IN" sz="1800" dirty="0">
                        <a:solidFill>
                          <a:srgbClr val="000000"/>
                        </a:solidFill>
                        <a:effectLst/>
                        <a:latin typeface="Calisto MT" panose="0204060305050503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15000"/>
                        </a:lnSpc>
                        <a:spcAft>
                          <a:spcPts val="0"/>
                        </a:spcAft>
                      </a:pPr>
                      <a:r>
                        <a:rPr lang="en-IN" sz="1800" dirty="0">
                          <a:effectLst/>
                          <a:latin typeface="Calisto MT" panose="02040603050505030304" pitchFamily="18" charset="0"/>
                        </a:rPr>
                        <a:t> </a:t>
                      </a:r>
                      <a:endParaRPr lang="en-IN" sz="1800" dirty="0">
                        <a:solidFill>
                          <a:srgbClr val="000000"/>
                        </a:solidFill>
                        <a:effectLst/>
                        <a:latin typeface="Calisto MT" panose="0204060305050503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15000"/>
                        </a:lnSpc>
                        <a:spcAft>
                          <a:spcPts val="0"/>
                        </a:spcAft>
                      </a:pPr>
                      <a:r>
                        <a:rPr lang="en-IN" sz="1800" dirty="0">
                          <a:effectLst/>
                          <a:latin typeface="Calisto MT" panose="02040603050505030304" pitchFamily="18" charset="0"/>
                        </a:rPr>
                        <a:t>Impact </a:t>
                      </a:r>
                      <a:endParaRPr lang="en-IN" sz="1800" dirty="0">
                        <a:solidFill>
                          <a:srgbClr val="000000"/>
                        </a:solidFill>
                        <a:effectLst/>
                        <a:latin typeface="Calisto MT" panose="0204060305050503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2356515491"/>
                  </a:ext>
                </a:extLst>
              </a:tr>
              <a:tr h="0">
                <a:tc>
                  <a:txBody>
                    <a:bodyPr/>
                    <a:lstStyle/>
                    <a:p>
                      <a:pPr algn="just">
                        <a:lnSpc>
                          <a:spcPct val="115000"/>
                        </a:lnSpc>
                        <a:spcAft>
                          <a:spcPts val="0"/>
                        </a:spcAft>
                      </a:pPr>
                      <a:r>
                        <a:rPr lang="en-IN" sz="1800">
                          <a:effectLst/>
                          <a:latin typeface="Calisto MT" panose="02040603050505030304" pitchFamily="18" charset="0"/>
                        </a:rPr>
                        <a:t>Udyamita</a:t>
                      </a:r>
                      <a:endParaRPr lang="en-IN" sz="1800">
                        <a:solidFill>
                          <a:srgbClr val="000000"/>
                        </a:solidFill>
                        <a:effectLst/>
                        <a:latin typeface="Calisto MT" panose="02040603050505030304" pitchFamily="18" charset="0"/>
                        <a:ea typeface="Times New Roman" panose="02020603050405020304" pitchFamily="18" charset="0"/>
                        <a:cs typeface="Times New Roman" panose="02020603050405020304" pitchFamily="18" charset="0"/>
                      </a:endParaRPr>
                    </a:p>
                  </a:txBody>
                  <a:tcPr marL="68580" marR="68580" marT="0" marB="0"/>
                </a:tc>
                <a:tc gridSpan="2">
                  <a:txBody>
                    <a:bodyPr/>
                    <a:lstStyle/>
                    <a:p>
                      <a:pPr algn="just">
                        <a:lnSpc>
                          <a:spcPct val="115000"/>
                        </a:lnSpc>
                        <a:spcAft>
                          <a:spcPts val="0"/>
                        </a:spcAft>
                      </a:pPr>
                      <a:r>
                        <a:rPr lang="en-IN" sz="1800" dirty="0">
                          <a:effectLst/>
                          <a:latin typeface="Calisto MT" panose="02040603050505030304" pitchFamily="18" charset="0"/>
                        </a:rPr>
                        <a:t>100%  respondents recommend the program to others and have successfully enrolled one more woman into the SHG</a:t>
                      </a:r>
                      <a:endParaRPr lang="en-IN" sz="1800" dirty="0">
                        <a:solidFill>
                          <a:srgbClr val="000000"/>
                        </a:solidFill>
                        <a:effectLst/>
                        <a:latin typeface="Calisto MT" panose="02040603050505030304" pitchFamily="18" charset="0"/>
                        <a:ea typeface="Times New Roman" panose="02020603050405020304" pitchFamily="18" charset="0"/>
                        <a:cs typeface="Times New Roman" panose="02020603050405020304" pitchFamily="18" charset="0"/>
                      </a:endParaRPr>
                    </a:p>
                  </a:txBody>
                  <a:tcPr marL="68580" marR="68580" marT="0" marB="0"/>
                </a:tc>
                <a:tc hMerge="1">
                  <a:txBody>
                    <a:bodyPr/>
                    <a:lstStyle/>
                    <a:p>
                      <a:endParaRPr lang="en-IN"/>
                    </a:p>
                  </a:txBody>
                  <a:tcPr/>
                </a:tc>
                <a:extLst>
                  <a:ext uri="{0D108BD9-81ED-4DB2-BD59-A6C34878D82A}">
                    <a16:rowId xmlns:a16="http://schemas.microsoft.com/office/drawing/2014/main" val="1704341359"/>
                  </a:ext>
                </a:extLst>
              </a:tr>
              <a:tr h="0">
                <a:tc>
                  <a:txBody>
                    <a:bodyPr/>
                    <a:lstStyle/>
                    <a:p>
                      <a:pPr algn="just">
                        <a:lnSpc>
                          <a:spcPct val="115000"/>
                        </a:lnSpc>
                        <a:spcAft>
                          <a:spcPts val="0"/>
                        </a:spcAft>
                      </a:pPr>
                      <a:r>
                        <a:rPr lang="en-IN" sz="1800" u="none" strike="noStrike">
                          <a:effectLst/>
                          <a:latin typeface="Calisto MT" panose="02040603050505030304" pitchFamily="18" charset="0"/>
                        </a:rPr>
                        <a:t> </a:t>
                      </a:r>
                      <a:endParaRPr lang="en-IN" sz="1800">
                        <a:solidFill>
                          <a:srgbClr val="000000"/>
                        </a:solidFill>
                        <a:effectLst/>
                        <a:latin typeface="Calisto MT" panose="02040603050505030304" pitchFamily="18" charset="0"/>
                        <a:ea typeface="Times New Roman" panose="02020603050405020304" pitchFamily="18" charset="0"/>
                        <a:cs typeface="Times New Roman" panose="02020603050405020304" pitchFamily="18" charset="0"/>
                      </a:endParaRPr>
                    </a:p>
                  </a:txBody>
                  <a:tcPr marL="68580" marR="68580" marT="0" marB="0"/>
                </a:tc>
                <a:tc gridSpan="2">
                  <a:txBody>
                    <a:bodyPr/>
                    <a:lstStyle/>
                    <a:p>
                      <a:pPr algn="just">
                        <a:lnSpc>
                          <a:spcPct val="115000"/>
                        </a:lnSpc>
                        <a:spcAft>
                          <a:spcPts val="0"/>
                        </a:spcAft>
                      </a:pPr>
                      <a:r>
                        <a:rPr lang="en-IN" sz="1800">
                          <a:effectLst/>
                          <a:latin typeface="Calisto MT" panose="02040603050505030304" pitchFamily="18" charset="0"/>
                        </a:rPr>
                        <a:t>12% women are more empowered to take social decisions after becoming an SHG member</a:t>
                      </a:r>
                      <a:endParaRPr lang="en-IN" sz="1800">
                        <a:solidFill>
                          <a:srgbClr val="000000"/>
                        </a:solidFill>
                        <a:effectLst/>
                        <a:latin typeface="Calisto MT" panose="02040603050505030304" pitchFamily="18" charset="0"/>
                        <a:ea typeface="Times New Roman" panose="02020603050405020304" pitchFamily="18" charset="0"/>
                        <a:cs typeface="Times New Roman" panose="02020603050405020304" pitchFamily="18" charset="0"/>
                      </a:endParaRPr>
                    </a:p>
                  </a:txBody>
                  <a:tcPr marL="68580" marR="68580" marT="0" marB="0"/>
                </a:tc>
                <a:tc hMerge="1">
                  <a:txBody>
                    <a:bodyPr/>
                    <a:lstStyle/>
                    <a:p>
                      <a:endParaRPr lang="en-IN"/>
                    </a:p>
                  </a:txBody>
                  <a:tcPr/>
                </a:tc>
                <a:extLst>
                  <a:ext uri="{0D108BD9-81ED-4DB2-BD59-A6C34878D82A}">
                    <a16:rowId xmlns:a16="http://schemas.microsoft.com/office/drawing/2014/main" val="1896254463"/>
                  </a:ext>
                </a:extLst>
              </a:tr>
              <a:tr h="0">
                <a:tc>
                  <a:txBody>
                    <a:bodyPr/>
                    <a:lstStyle/>
                    <a:p>
                      <a:pPr algn="just">
                        <a:lnSpc>
                          <a:spcPct val="115000"/>
                        </a:lnSpc>
                        <a:spcAft>
                          <a:spcPts val="0"/>
                        </a:spcAft>
                      </a:pPr>
                      <a:r>
                        <a:rPr lang="en-IN" sz="1800">
                          <a:effectLst/>
                          <a:latin typeface="Calisto MT" panose="02040603050505030304" pitchFamily="18" charset="0"/>
                        </a:rPr>
                        <a:t>Skill Based Entrepreneurship Development Program</a:t>
                      </a:r>
                      <a:endParaRPr lang="en-IN" sz="1800">
                        <a:solidFill>
                          <a:srgbClr val="000000"/>
                        </a:solidFill>
                        <a:effectLst/>
                        <a:latin typeface="Calisto MT" panose="02040603050505030304" pitchFamily="18" charset="0"/>
                        <a:ea typeface="Times New Roman" panose="02020603050405020304" pitchFamily="18" charset="0"/>
                        <a:cs typeface="Times New Roman" panose="02020603050405020304" pitchFamily="18" charset="0"/>
                      </a:endParaRPr>
                    </a:p>
                  </a:txBody>
                  <a:tcPr marL="68580" marR="68580" marT="0" marB="0"/>
                </a:tc>
                <a:tc gridSpan="2">
                  <a:txBody>
                    <a:bodyPr/>
                    <a:lstStyle/>
                    <a:p>
                      <a:pPr algn="just">
                        <a:lnSpc>
                          <a:spcPct val="115000"/>
                        </a:lnSpc>
                        <a:spcAft>
                          <a:spcPts val="0"/>
                        </a:spcAft>
                      </a:pPr>
                      <a:r>
                        <a:rPr lang="en-IN" sz="1800">
                          <a:effectLst/>
                          <a:latin typeface="Calisto MT" panose="02040603050505030304" pitchFamily="18" charset="0"/>
                        </a:rPr>
                        <a:t>27% respondents  advocate the program to others</a:t>
                      </a:r>
                      <a:endParaRPr lang="en-IN" sz="1800">
                        <a:solidFill>
                          <a:srgbClr val="000000"/>
                        </a:solidFill>
                        <a:effectLst/>
                        <a:latin typeface="Calisto MT" panose="02040603050505030304" pitchFamily="18" charset="0"/>
                        <a:ea typeface="Times New Roman" panose="02020603050405020304" pitchFamily="18" charset="0"/>
                        <a:cs typeface="Times New Roman" panose="02020603050405020304" pitchFamily="18" charset="0"/>
                      </a:endParaRPr>
                    </a:p>
                  </a:txBody>
                  <a:tcPr marL="68580" marR="68580" marT="0" marB="0"/>
                </a:tc>
                <a:tc hMerge="1">
                  <a:txBody>
                    <a:bodyPr/>
                    <a:lstStyle/>
                    <a:p>
                      <a:endParaRPr lang="en-IN"/>
                    </a:p>
                  </a:txBody>
                  <a:tcPr/>
                </a:tc>
                <a:extLst>
                  <a:ext uri="{0D108BD9-81ED-4DB2-BD59-A6C34878D82A}">
                    <a16:rowId xmlns:a16="http://schemas.microsoft.com/office/drawing/2014/main" val="1519910171"/>
                  </a:ext>
                </a:extLst>
              </a:tr>
              <a:tr h="0">
                <a:tc>
                  <a:txBody>
                    <a:bodyPr/>
                    <a:lstStyle/>
                    <a:p>
                      <a:pPr algn="just">
                        <a:lnSpc>
                          <a:spcPct val="115000"/>
                        </a:lnSpc>
                        <a:spcAft>
                          <a:spcPts val="0"/>
                        </a:spcAft>
                      </a:pPr>
                      <a:r>
                        <a:rPr lang="en-IN" sz="1800">
                          <a:effectLst/>
                          <a:latin typeface="Calisto MT" panose="02040603050505030304" pitchFamily="18" charset="0"/>
                        </a:rPr>
                        <a:t>Gnyan Dham School, Vapi</a:t>
                      </a:r>
                      <a:endParaRPr lang="en-IN" sz="1800">
                        <a:solidFill>
                          <a:srgbClr val="000000"/>
                        </a:solidFill>
                        <a:effectLst/>
                        <a:latin typeface="Calisto MT" panose="02040603050505030304" pitchFamily="18" charset="0"/>
                        <a:ea typeface="Times New Roman" panose="02020603050405020304" pitchFamily="18" charset="0"/>
                        <a:cs typeface="Times New Roman" panose="02020603050405020304" pitchFamily="18" charset="0"/>
                      </a:endParaRPr>
                    </a:p>
                  </a:txBody>
                  <a:tcPr marL="68580" marR="68580" marT="0" marB="0"/>
                </a:tc>
                <a:tc gridSpan="2">
                  <a:txBody>
                    <a:bodyPr/>
                    <a:lstStyle/>
                    <a:p>
                      <a:pPr>
                        <a:lnSpc>
                          <a:spcPct val="115000"/>
                        </a:lnSpc>
                        <a:spcAft>
                          <a:spcPts val="0"/>
                        </a:spcAft>
                      </a:pPr>
                      <a:r>
                        <a:rPr lang="en-IN" sz="1800">
                          <a:effectLst/>
                          <a:latin typeface="Calisto MT" panose="02040603050505030304" pitchFamily="18" charset="0"/>
                        </a:rPr>
                        <a:t>80% of the parents of alumni feel that their wards are responsible citizens and they attribute the same to Gnyan Dham</a:t>
                      </a:r>
                    </a:p>
                    <a:p>
                      <a:pPr algn="just">
                        <a:lnSpc>
                          <a:spcPct val="115000"/>
                        </a:lnSpc>
                        <a:spcAft>
                          <a:spcPts val="0"/>
                        </a:spcAft>
                      </a:pPr>
                      <a:r>
                        <a:rPr lang="en-IN" sz="1800" u="none" strike="noStrike">
                          <a:effectLst/>
                          <a:latin typeface="Calisto MT" panose="02040603050505030304" pitchFamily="18" charset="0"/>
                        </a:rPr>
                        <a:t> </a:t>
                      </a:r>
                      <a:endParaRPr lang="en-IN" sz="1800">
                        <a:solidFill>
                          <a:srgbClr val="000000"/>
                        </a:solidFill>
                        <a:effectLst/>
                        <a:latin typeface="Calisto MT" panose="02040603050505030304" pitchFamily="18" charset="0"/>
                        <a:ea typeface="Times New Roman" panose="02020603050405020304" pitchFamily="18" charset="0"/>
                        <a:cs typeface="Times New Roman" panose="02020603050405020304" pitchFamily="18" charset="0"/>
                      </a:endParaRPr>
                    </a:p>
                  </a:txBody>
                  <a:tcPr marL="68580" marR="68580" marT="0" marB="0"/>
                </a:tc>
                <a:tc hMerge="1">
                  <a:txBody>
                    <a:bodyPr/>
                    <a:lstStyle/>
                    <a:p>
                      <a:endParaRPr lang="en-IN"/>
                    </a:p>
                  </a:txBody>
                  <a:tcPr/>
                </a:tc>
                <a:extLst>
                  <a:ext uri="{0D108BD9-81ED-4DB2-BD59-A6C34878D82A}">
                    <a16:rowId xmlns:a16="http://schemas.microsoft.com/office/drawing/2014/main" val="64141939"/>
                  </a:ext>
                </a:extLst>
              </a:tr>
              <a:tr h="0">
                <a:tc>
                  <a:txBody>
                    <a:bodyPr/>
                    <a:lstStyle/>
                    <a:p>
                      <a:pPr algn="just">
                        <a:lnSpc>
                          <a:spcPct val="115000"/>
                        </a:lnSpc>
                        <a:spcAft>
                          <a:spcPts val="0"/>
                        </a:spcAft>
                      </a:pPr>
                      <a:r>
                        <a:rPr lang="en-IN" sz="1800">
                          <a:effectLst/>
                          <a:latin typeface="Calisto MT" panose="02040603050505030304" pitchFamily="18" charset="0"/>
                        </a:rPr>
                        <a:t>SRICT</a:t>
                      </a:r>
                      <a:endParaRPr lang="en-IN" sz="1800">
                        <a:solidFill>
                          <a:srgbClr val="000000"/>
                        </a:solidFill>
                        <a:effectLst/>
                        <a:latin typeface="Calisto MT" panose="02040603050505030304" pitchFamily="18" charset="0"/>
                        <a:ea typeface="Times New Roman" panose="02020603050405020304" pitchFamily="18" charset="0"/>
                        <a:cs typeface="Times New Roman" panose="02020603050405020304" pitchFamily="18" charset="0"/>
                      </a:endParaRPr>
                    </a:p>
                  </a:txBody>
                  <a:tcPr marL="68580" marR="68580" marT="0" marB="0"/>
                </a:tc>
                <a:tc gridSpan="2">
                  <a:txBody>
                    <a:bodyPr/>
                    <a:lstStyle/>
                    <a:p>
                      <a:pPr>
                        <a:lnSpc>
                          <a:spcPct val="115000"/>
                        </a:lnSpc>
                        <a:spcAft>
                          <a:spcPts val="0"/>
                        </a:spcAft>
                      </a:pPr>
                      <a:r>
                        <a:rPr lang="en-IN" sz="1800" dirty="0">
                          <a:effectLst/>
                          <a:latin typeface="Calisto MT" panose="02040603050505030304" pitchFamily="18" charset="0"/>
                        </a:rPr>
                        <a:t>67% students  feel more empowered to take decisions, while 44% felt their social status has improved </a:t>
                      </a:r>
                    </a:p>
                    <a:p>
                      <a:pPr>
                        <a:lnSpc>
                          <a:spcPct val="115000"/>
                        </a:lnSpc>
                        <a:spcAft>
                          <a:spcPts val="0"/>
                        </a:spcAft>
                      </a:pPr>
                      <a:r>
                        <a:rPr lang="en-IN" sz="1800" dirty="0">
                          <a:effectLst/>
                          <a:latin typeface="Calisto MT" panose="02040603050505030304" pitchFamily="18" charset="0"/>
                        </a:rPr>
                        <a:t> </a:t>
                      </a:r>
                      <a:endParaRPr lang="en-IN" sz="1800" dirty="0">
                        <a:solidFill>
                          <a:srgbClr val="000000"/>
                        </a:solidFill>
                        <a:effectLst/>
                        <a:latin typeface="Calisto MT" panose="02040603050505030304" pitchFamily="18" charset="0"/>
                        <a:ea typeface="Times New Roman" panose="02020603050405020304" pitchFamily="18" charset="0"/>
                        <a:cs typeface="Times New Roman" panose="02020603050405020304" pitchFamily="18" charset="0"/>
                      </a:endParaRPr>
                    </a:p>
                  </a:txBody>
                  <a:tcPr marL="68580" marR="68580" marT="0" marB="0"/>
                </a:tc>
                <a:tc hMerge="1">
                  <a:txBody>
                    <a:bodyPr/>
                    <a:lstStyle/>
                    <a:p>
                      <a:endParaRPr lang="en-IN"/>
                    </a:p>
                  </a:txBody>
                  <a:tcPr/>
                </a:tc>
                <a:extLst>
                  <a:ext uri="{0D108BD9-81ED-4DB2-BD59-A6C34878D82A}">
                    <a16:rowId xmlns:a16="http://schemas.microsoft.com/office/drawing/2014/main" val="3442329030"/>
                  </a:ext>
                </a:extLst>
              </a:tr>
            </a:tbl>
          </a:graphicData>
        </a:graphic>
      </p:graphicFrame>
    </p:spTree>
    <p:extLst>
      <p:ext uri="{BB962C8B-B14F-4D97-AF65-F5344CB8AC3E}">
        <p14:creationId xmlns:p14="http://schemas.microsoft.com/office/powerpoint/2010/main" val="428767310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801757" y="347135"/>
            <a:ext cx="10336695" cy="680186"/>
          </a:xfrm>
          <a:prstGeom prst="rect">
            <a:avLst/>
          </a:prstGeom>
        </p:spPr>
        <p:txBody>
          <a:bodyPr wrap="square">
            <a:spAutoFit/>
          </a:bodyPr>
          <a:lstStyle/>
          <a:p>
            <a:pPr>
              <a:lnSpc>
                <a:spcPct val="115000"/>
              </a:lnSpc>
              <a:spcAft>
                <a:spcPts val="1000"/>
              </a:spcAft>
            </a:pPr>
            <a:r>
              <a:rPr lang="en-IN" sz="3600" b="1" dirty="0">
                <a:solidFill>
                  <a:srgbClr val="C00000"/>
                </a:solidFill>
                <a:effectLst>
                  <a:outerShdw blurRad="38100" dist="38100" dir="2700000" algn="tl">
                    <a:srgbClr val="000000">
                      <a:alpha val="43137"/>
                    </a:srgbClr>
                  </a:outerShdw>
                </a:effectLst>
                <a:latin typeface="Calisto MT" panose="02040603050505030304" pitchFamily="18" charset="0"/>
                <a:ea typeface="Times New Roman" panose="02020603050405020304" pitchFamily="18" charset="0"/>
                <a:cs typeface="Calibri" panose="020F0502020204030204" pitchFamily="34" charset="0"/>
              </a:rPr>
              <a:t>Key findings – Human Resource Development </a:t>
            </a:r>
            <a:endParaRPr lang="en-IN" sz="3600" dirty="0">
              <a:solidFill>
                <a:srgbClr val="C00000"/>
              </a:solidFill>
              <a:effectLst>
                <a:outerShdw blurRad="38100" dist="38100" dir="2700000" algn="tl">
                  <a:srgbClr val="000000">
                    <a:alpha val="43137"/>
                  </a:srgbClr>
                </a:outerShdw>
              </a:effectLst>
              <a:latin typeface="Calisto MT" panose="02040603050505030304" pitchFamily="18" charset="0"/>
              <a:ea typeface="Times New Roman" panose="02020603050405020304" pitchFamily="18" charset="0"/>
              <a:cs typeface="Times New Roman" panose="02020603050405020304" pitchFamily="18" charset="0"/>
            </a:endParaRPr>
          </a:p>
        </p:txBody>
      </p:sp>
      <p:graphicFrame>
        <p:nvGraphicFramePr>
          <p:cNvPr id="4" name="Table 3"/>
          <p:cNvGraphicFramePr>
            <a:graphicFrameLocks noGrp="1"/>
          </p:cNvGraphicFramePr>
          <p:nvPr>
            <p:extLst>
              <p:ext uri="{D42A27DB-BD31-4B8C-83A1-F6EECF244321}">
                <p14:modId xmlns:p14="http://schemas.microsoft.com/office/powerpoint/2010/main" val="1297475141"/>
              </p:ext>
            </p:extLst>
          </p:nvPr>
        </p:nvGraphicFramePr>
        <p:xfrm>
          <a:off x="801757" y="1136512"/>
          <a:ext cx="10449339" cy="5205629"/>
        </p:xfrm>
        <a:graphic>
          <a:graphicData uri="http://schemas.openxmlformats.org/drawingml/2006/table">
            <a:tbl>
              <a:tblPr firstRow="1" firstCol="1" bandRow="1">
                <a:tableStyleId>{5C22544A-7EE6-4342-B048-85BDC9FD1C3A}</a:tableStyleId>
              </a:tblPr>
              <a:tblGrid>
                <a:gridCol w="2670313">
                  <a:extLst>
                    <a:ext uri="{9D8B030D-6E8A-4147-A177-3AD203B41FA5}">
                      <a16:colId xmlns:a16="http://schemas.microsoft.com/office/drawing/2014/main" val="2201210818"/>
                    </a:ext>
                  </a:extLst>
                </a:gridCol>
                <a:gridCol w="7779026">
                  <a:extLst>
                    <a:ext uri="{9D8B030D-6E8A-4147-A177-3AD203B41FA5}">
                      <a16:colId xmlns:a16="http://schemas.microsoft.com/office/drawing/2014/main" val="1082766771"/>
                    </a:ext>
                  </a:extLst>
                </a:gridCol>
              </a:tblGrid>
              <a:tr h="161660">
                <a:tc>
                  <a:txBody>
                    <a:bodyPr/>
                    <a:lstStyle/>
                    <a:p>
                      <a:pPr algn="ctr">
                        <a:lnSpc>
                          <a:spcPct val="115000"/>
                        </a:lnSpc>
                        <a:spcAft>
                          <a:spcPts val="0"/>
                        </a:spcAft>
                      </a:pPr>
                      <a:r>
                        <a:rPr lang="en-IN" sz="1600" dirty="0">
                          <a:effectLst/>
                          <a:latin typeface="Calisto MT" panose="02040603050505030304" pitchFamily="18" charset="0"/>
                        </a:rPr>
                        <a:t>Project</a:t>
                      </a:r>
                      <a:endParaRPr lang="en-IN" sz="1600" dirty="0">
                        <a:solidFill>
                          <a:srgbClr val="943634"/>
                        </a:solidFill>
                        <a:effectLst/>
                        <a:latin typeface="Calisto MT" panose="02040603050505030304" pitchFamily="18" charset="0"/>
                        <a:ea typeface="Times New Roman" panose="02020603050405020304" pitchFamily="18" charset="0"/>
                        <a:cs typeface="Times New Roman" panose="02020603050405020304" pitchFamily="18" charset="0"/>
                      </a:endParaRPr>
                    </a:p>
                  </a:txBody>
                  <a:tcPr marL="52715" marR="52715" marT="0" marB="0"/>
                </a:tc>
                <a:tc>
                  <a:txBody>
                    <a:bodyPr/>
                    <a:lstStyle/>
                    <a:p>
                      <a:pPr algn="ctr">
                        <a:lnSpc>
                          <a:spcPct val="115000"/>
                        </a:lnSpc>
                        <a:spcAft>
                          <a:spcPts val="0"/>
                        </a:spcAft>
                      </a:pPr>
                      <a:r>
                        <a:rPr lang="en-IN" sz="1600" dirty="0">
                          <a:effectLst/>
                          <a:latin typeface="Calisto MT" panose="02040603050505030304" pitchFamily="18" charset="0"/>
                        </a:rPr>
                        <a:t>Impact</a:t>
                      </a:r>
                      <a:endParaRPr lang="en-IN" sz="1600" dirty="0">
                        <a:solidFill>
                          <a:srgbClr val="943634"/>
                        </a:solidFill>
                        <a:effectLst/>
                        <a:latin typeface="Calisto MT" panose="02040603050505030304" pitchFamily="18" charset="0"/>
                        <a:ea typeface="Times New Roman" panose="02020603050405020304" pitchFamily="18" charset="0"/>
                        <a:cs typeface="Times New Roman" panose="02020603050405020304" pitchFamily="18" charset="0"/>
                      </a:endParaRPr>
                    </a:p>
                  </a:txBody>
                  <a:tcPr marL="52715" marR="52715" marT="0" marB="0"/>
                </a:tc>
                <a:extLst>
                  <a:ext uri="{0D108BD9-81ED-4DB2-BD59-A6C34878D82A}">
                    <a16:rowId xmlns:a16="http://schemas.microsoft.com/office/drawing/2014/main" val="1235736932"/>
                  </a:ext>
                </a:extLst>
              </a:tr>
              <a:tr h="646638">
                <a:tc>
                  <a:txBody>
                    <a:bodyPr/>
                    <a:lstStyle/>
                    <a:p>
                      <a:pPr algn="l">
                        <a:lnSpc>
                          <a:spcPct val="115000"/>
                        </a:lnSpc>
                        <a:spcAft>
                          <a:spcPts val="0"/>
                        </a:spcAft>
                        <a:tabLst>
                          <a:tab pos="1818640" algn="r"/>
                        </a:tabLst>
                      </a:pPr>
                      <a:r>
                        <a:rPr lang="en-IN" sz="1600" dirty="0">
                          <a:effectLst/>
                          <a:latin typeface="Calisto MT" panose="02040603050505030304" pitchFamily="18" charset="0"/>
                        </a:rPr>
                        <a:t>Skill Development Initiative: </a:t>
                      </a:r>
                      <a:r>
                        <a:rPr lang="en-IN" sz="1600" dirty="0" err="1">
                          <a:effectLst/>
                          <a:latin typeface="Calisto MT" panose="02040603050505030304" pitchFamily="18" charset="0"/>
                        </a:rPr>
                        <a:t>Niyojniy</a:t>
                      </a:r>
                      <a:r>
                        <a:rPr lang="en-IN" sz="1600" dirty="0">
                          <a:effectLst/>
                          <a:latin typeface="Calisto MT" panose="02040603050505030304" pitchFamily="18" charset="0"/>
                        </a:rPr>
                        <a:t> Kendra</a:t>
                      </a:r>
                      <a:endParaRPr lang="en-IN" sz="1600" dirty="0">
                        <a:solidFill>
                          <a:srgbClr val="943634"/>
                        </a:solidFill>
                        <a:effectLst/>
                        <a:latin typeface="Calisto MT" panose="02040603050505030304" pitchFamily="18" charset="0"/>
                        <a:ea typeface="Times New Roman" panose="02020603050405020304" pitchFamily="18" charset="0"/>
                        <a:cs typeface="Times New Roman" panose="02020603050405020304" pitchFamily="18" charset="0"/>
                      </a:endParaRPr>
                    </a:p>
                  </a:txBody>
                  <a:tcPr marL="52715" marR="52715" marT="0" marB="0"/>
                </a:tc>
                <a:tc>
                  <a:txBody>
                    <a:bodyPr/>
                    <a:lstStyle/>
                    <a:p>
                      <a:pPr algn="just">
                        <a:lnSpc>
                          <a:spcPct val="115000"/>
                        </a:lnSpc>
                        <a:spcAft>
                          <a:spcPts val="0"/>
                        </a:spcAft>
                      </a:pPr>
                      <a:r>
                        <a:rPr lang="en-IN" sz="1600">
                          <a:effectLst/>
                          <a:latin typeface="Calisto MT" panose="02040603050505030304" pitchFamily="18" charset="0"/>
                        </a:rPr>
                        <a:t>69% of the youth experienced improvement in knowledge and skills at the institute</a:t>
                      </a:r>
                    </a:p>
                    <a:p>
                      <a:pPr algn="just">
                        <a:lnSpc>
                          <a:spcPct val="115000"/>
                        </a:lnSpc>
                        <a:spcAft>
                          <a:spcPts val="0"/>
                        </a:spcAft>
                      </a:pPr>
                      <a:r>
                        <a:rPr lang="en-IN" sz="1600">
                          <a:effectLst/>
                          <a:latin typeface="Calisto MT" panose="02040603050505030304" pitchFamily="18" charset="0"/>
                        </a:rPr>
                        <a:t>38% trainees experience improvement in personality and confidence</a:t>
                      </a:r>
                      <a:endParaRPr lang="en-IN" sz="1600">
                        <a:solidFill>
                          <a:srgbClr val="943634"/>
                        </a:solidFill>
                        <a:effectLst/>
                        <a:latin typeface="Calisto MT" panose="02040603050505030304" pitchFamily="18" charset="0"/>
                        <a:ea typeface="Times New Roman" panose="02020603050405020304" pitchFamily="18" charset="0"/>
                        <a:cs typeface="Times New Roman" panose="02020603050405020304" pitchFamily="18" charset="0"/>
                      </a:endParaRPr>
                    </a:p>
                  </a:txBody>
                  <a:tcPr marL="52715" marR="52715" marT="0" marB="0"/>
                </a:tc>
                <a:extLst>
                  <a:ext uri="{0D108BD9-81ED-4DB2-BD59-A6C34878D82A}">
                    <a16:rowId xmlns:a16="http://schemas.microsoft.com/office/drawing/2014/main" val="2397087201"/>
                  </a:ext>
                </a:extLst>
              </a:tr>
              <a:tr h="484979">
                <a:tc>
                  <a:txBody>
                    <a:bodyPr/>
                    <a:lstStyle/>
                    <a:p>
                      <a:pPr algn="l">
                        <a:lnSpc>
                          <a:spcPct val="115000"/>
                        </a:lnSpc>
                        <a:spcAft>
                          <a:spcPts val="0"/>
                        </a:spcAft>
                      </a:pPr>
                      <a:r>
                        <a:rPr lang="en-IN" sz="1600" dirty="0" err="1">
                          <a:effectLst/>
                          <a:latin typeface="Calisto MT" panose="02040603050505030304" pitchFamily="18" charset="0"/>
                        </a:rPr>
                        <a:t>Udyamita</a:t>
                      </a:r>
                      <a:endParaRPr lang="en-IN" sz="1600" dirty="0">
                        <a:solidFill>
                          <a:srgbClr val="943634"/>
                        </a:solidFill>
                        <a:effectLst/>
                        <a:latin typeface="Calisto MT" panose="02040603050505030304" pitchFamily="18" charset="0"/>
                        <a:ea typeface="Times New Roman" panose="02020603050405020304" pitchFamily="18" charset="0"/>
                        <a:cs typeface="Times New Roman" panose="02020603050405020304" pitchFamily="18" charset="0"/>
                      </a:endParaRPr>
                    </a:p>
                  </a:txBody>
                  <a:tcPr marL="52715" marR="52715" marT="0" marB="0"/>
                </a:tc>
                <a:tc>
                  <a:txBody>
                    <a:bodyPr/>
                    <a:lstStyle/>
                    <a:p>
                      <a:pPr algn="just">
                        <a:lnSpc>
                          <a:spcPct val="115000"/>
                        </a:lnSpc>
                        <a:spcAft>
                          <a:spcPts val="0"/>
                        </a:spcAft>
                      </a:pPr>
                      <a:r>
                        <a:rPr lang="en-IN" sz="1600">
                          <a:effectLst/>
                          <a:latin typeface="Calisto MT" panose="02040603050505030304" pitchFamily="18" charset="0"/>
                        </a:rPr>
                        <a:t>56% members improved their skills, 31% improved knowledge and 13% experience enhanced confidence (Valsad)</a:t>
                      </a:r>
                      <a:endParaRPr lang="en-IN" sz="1600">
                        <a:solidFill>
                          <a:srgbClr val="943634"/>
                        </a:solidFill>
                        <a:effectLst/>
                        <a:latin typeface="Calisto MT" panose="02040603050505030304" pitchFamily="18" charset="0"/>
                        <a:ea typeface="Times New Roman" panose="02020603050405020304" pitchFamily="18" charset="0"/>
                        <a:cs typeface="Times New Roman" panose="02020603050405020304" pitchFamily="18" charset="0"/>
                      </a:endParaRPr>
                    </a:p>
                  </a:txBody>
                  <a:tcPr marL="52715" marR="52715" marT="0" marB="0"/>
                </a:tc>
                <a:extLst>
                  <a:ext uri="{0D108BD9-81ED-4DB2-BD59-A6C34878D82A}">
                    <a16:rowId xmlns:a16="http://schemas.microsoft.com/office/drawing/2014/main" val="1350722979"/>
                  </a:ext>
                </a:extLst>
              </a:tr>
              <a:tr h="323319">
                <a:tc>
                  <a:txBody>
                    <a:bodyPr/>
                    <a:lstStyle/>
                    <a:p>
                      <a:pPr algn="l">
                        <a:lnSpc>
                          <a:spcPct val="115000"/>
                        </a:lnSpc>
                        <a:spcAft>
                          <a:spcPts val="0"/>
                        </a:spcAft>
                      </a:pPr>
                      <a:r>
                        <a:rPr lang="en-IN" sz="1600" u="none" strike="noStrike" dirty="0">
                          <a:effectLst/>
                          <a:latin typeface="Calisto MT" panose="02040603050505030304" pitchFamily="18" charset="0"/>
                        </a:rPr>
                        <a:t> </a:t>
                      </a:r>
                      <a:endParaRPr lang="en-IN" sz="1600" dirty="0">
                        <a:solidFill>
                          <a:srgbClr val="943634"/>
                        </a:solidFill>
                        <a:effectLst/>
                        <a:latin typeface="Calisto MT" panose="02040603050505030304" pitchFamily="18" charset="0"/>
                        <a:ea typeface="Times New Roman" panose="02020603050405020304" pitchFamily="18" charset="0"/>
                        <a:cs typeface="Times New Roman" panose="02020603050405020304" pitchFamily="18" charset="0"/>
                      </a:endParaRPr>
                    </a:p>
                  </a:txBody>
                  <a:tcPr marL="52715" marR="52715" marT="0" marB="0"/>
                </a:tc>
                <a:tc>
                  <a:txBody>
                    <a:bodyPr/>
                    <a:lstStyle/>
                    <a:p>
                      <a:pPr algn="just">
                        <a:lnSpc>
                          <a:spcPct val="115000"/>
                        </a:lnSpc>
                        <a:spcAft>
                          <a:spcPts val="0"/>
                        </a:spcAft>
                      </a:pPr>
                      <a:r>
                        <a:rPr lang="en-IN" sz="1600">
                          <a:effectLst/>
                          <a:latin typeface="Calisto MT" panose="02040603050505030304" pitchFamily="18" charset="0"/>
                        </a:rPr>
                        <a:t>Enhanced Entrepreneurship among women- 31% members in Ankleshwar and 57% in Valsad have taken up IG activities</a:t>
                      </a:r>
                      <a:endParaRPr lang="en-IN" sz="1600">
                        <a:solidFill>
                          <a:srgbClr val="943634"/>
                        </a:solidFill>
                        <a:effectLst/>
                        <a:latin typeface="Calisto MT" panose="02040603050505030304" pitchFamily="18" charset="0"/>
                        <a:ea typeface="Times New Roman" panose="02020603050405020304" pitchFamily="18" charset="0"/>
                        <a:cs typeface="Times New Roman" panose="02020603050405020304" pitchFamily="18" charset="0"/>
                      </a:endParaRPr>
                    </a:p>
                  </a:txBody>
                  <a:tcPr marL="52715" marR="52715" marT="0" marB="0"/>
                </a:tc>
                <a:extLst>
                  <a:ext uri="{0D108BD9-81ED-4DB2-BD59-A6C34878D82A}">
                    <a16:rowId xmlns:a16="http://schemas.microsoft.com/office/drawing/2014/main" val="3437139156"/>
                  </a:ext>
                </a:extLst>
              </a:tr>
              <a:tr h="323319">
                <a:tc>
                  <a:txBody>
                    <a:bodyPr/>
                    <a:lstStyle/>
                    <a:p>
                      <a:pPr algn="l">
                        <a:lnSpc>
                          <a:spcPct val="115000"/>
                        </a:lnSpc>
                        <a:spcAft>
                          <a:spcPts val="0"/>
                        </a:spcAft>
                      </a:pPr>
                      <a:r>
                        <a:rPr lang="en-IN" sz="1600" dirty="0" err="1">
                          <a:effectLst/>
                          <a:latin typeface="Calisto MT" panose="02040603050505030304" pitchFamily="18" charset="0"/>
                        </a:rPr>
                        <a:t>BoriBagicha</a:t>
                      </a:r>
                      <a:endParaRPr lang="en-IN" sz="1600" dirty="0">
                        <a:solidFill>
                          <a:srgbClr val="943634"/>
                        </a:solidFill>
                        <a:effectLst/>
                        <a:latin typeface="Calisto MT" panose="02040603050505030304" pitchFamily="18" charset="0"/>
                        <a:ea typeface="Times New Roman" panose="02020603050405020304" pitchFamily="18" charset="0"/>
                        <a:cs typeface="Times New Roman" panose="02020603050405020304" pitchFamily="18" charset="0"/>
                      </a:endParaRPr>
                    </a:p>
                  </a:txBody>
                  <a:tcPr marL="52715" marR="52715" marT="0" marB="0"/>
                </a:tc>
                <a:tc>
                  <a:txBody>
                    <a:bodyPr/>
                    <a:lstStyle/>
                    <a:p>
                      <a:pPr algn="just">
                        <a:lnSpc>
                          <a:spcPct val="115000"/>
                        </a:lnSpc>
                        <a:spcAft>
                          <a:spcPts val="0"/>
                        </a:spcAft>
                      </a:pPr>
                      <a:r>
                        <a:rPr lang="en-IN" sz="1600">
                          <a:effectLst/>
                          <a:latin typeface="Calisto MT" panose="02040603050505030304" pitchFamily="18" charset="0"/>
                        </a:rPr>
                        <a:t>40% beneficiaries eat 2 vegetables per day as compared to only 15% of deadweight</a:t>
                      </a:r>
                      <a:endParaRPr lang="en-IN" sz="1600">
                        <a:solidFill>
                          <a:srgbClr val="943634"/>
                        </a:solidFill>
                        <a:effectLst/>
                        <a:latin typeface="Calisto MT" panose="02040603050505030304" pitchFamily="18" charset="0"/>
                        <a:ea typeface="Times New Roman" panose="02020603050405020304" pitchFamily="18" charset="0"/>
                        <a:cs typeface="Times New Roman" panose="02020603050405020304" pitchFamily="18" charset="0"/>
                      </a:endParaRPr>
                    </a:p>
                  </a:txBody>
                  <a:tcPr marL="52715" marR="52715" marT="0" marB="0"/>
                </a:tc>
                <a:extLst>
                  <a:ext uri="{0D108BD9-81ED-4DB2-BD59-A6C34878D82A}">
                    <a16:rowId xmlns:a16="http://schemas.microsoft.com/office/drawing/2014/main" val="3984131656"/>
                  </a:ext>
                </a:extLst>
              </a:tr>
              <a:tr h="214201">
                <a:tc>
                  <a:txBody>
                    <a:bodyPr/>
                    <a:lstStyle/>
                    <a:p>
                      <a:pPr algn="l">
                        <a:lnSpc>
                          <a:spcPct val="115000"/>
                        </a:lnSpc>
                        <a:spcAft>
                          <a:spcPts val="0"/>
                        </a:spcAft>
                      </a:pPr>
                      <a:r>
                        <a:rPr lang="en-IN" sz="1600" dirty="0">
                          <a:effectLst/>
                          <a:latin typeface="Calisto MT" panose="02040603050505030304" pitchFamily="18" charset="0"/>
                        </a:rPr>
                        <a:t>Skill Based EDP</a:t>
                      </a:r>
                      <a:endParaRPr lang="en-IN" sz="1600" dirty="0">
                        <a:solidFill>
                          <a:srgbClr val="943634"/>
                        </a:solidFill>
                        <a:effectLst/>
                        <a:latin typeface="Calisto MT" panose="02040603050505030304" pitchFamily="18" charset="0"/>
                        <a:ea typeface="Times New Roman" panose="02020603050405020304" pitchFamily="18" charset="0"/>
                        <a:cs typeface="Times New Roman" panose="02020603050405020304" pitchFamily="18" charset="0"/>
                      </a:endParaRPr>
                    </a:p>
                  </a:txBody>
                  <a:tcPr marL="52715" marR="52715" marT="0" marB="0"/>
                </a:tc>
                <a:tc>
                  <a:txBody>
                    <a:bodyPr/>
                    <a:lstStyle/>
                    <a:p>
                      <a:pPr>
                        <a:lnSpc>
                          <a:spcPct val="115000"/>
                        </a:lnSpc>
                        <a:spcAft>
                          <a:spcPts val="0"/>
                        </a:spcAft>
                      </a:pPr>
                      <a:r>
                        <a:rPr lang="en-IN" sz="1600" dirty="0">
                          <a:effectLst/>
                          <a:latin typeface="Calisto MT" panose="02040603050505030304" pitchFamily="18" charset="0"/>
                        </a:rPr>
                        <a:t>27% entrepreneurs  experienced increase in knowledge and skills</a:t>
                      </a:r>
                      <a:endParaRPr lang="en-IN" sz="1600" dirty="0">
                        <a:solidFill>
                          <a:srgbClr val="943634"/>
                        </a:solidFill>
                        <a:effectLst/>
                        <a:latin typeface="Calisto MT" panose="02040603050505030304" pitchFamily="18" charset="0"/>
                        <a:ea typeface="Times New Roman" panose="02020603050405020304" pitchFamily="18" charset="0"/>
                        <a:cs typeface="Times New Roman" panose="02020603050405020304" pitchFamily="18" charset="0"/>
                      </a:endParaRPr>
                    </a:p>
                  </a:txBody>
                  <a:tcPr marL="52715" marR="52715" marT="0" marB="0"/>
                </a:tc>
                <a:extLst>
                  <a:ext uri="{0D108BD9-81ED-4DB2-BD59-A6C34878D82A}">
                    <a16:rowId xmlns:a16="http://schemas.microsoft.com/office/drawing/2014/main" val="3497943464"/>
                  </a:ext>
                </a:extLst>
              </a:tr>
              <a:tr h="646638">
                <a:tc>
                  <a:txBody>
                    <a:bodyPr/>
                    <a:lstStyle/>
                    <a:p>
                      <a:pPr algn="l">
                        <a:lnSpc>
                          <a:spcPct val="115000"/>
                        </a:lnSpc>
                        <a:spcAft>
                          <a:spcPts val="0"/>
                        </a:spcAft>
                      </a:pPr>
                      <a:r>
                        <a:rPr lang="en-IN" sz="1600" dirty="0" err="1">
                          <a:effectLst/>
                          <a:latin typeface="Calisto MT" panose="02040603050505030304" pitchFamily="18" charset="0"/>
                        </a:rPr>
                        <a:t>Gnyan</a:t>
                      </a:r>
                      <a:r>
                        <a:rPr lang="en-IN" sz="1600" dirty="0">
                          <a:effectLst/>
                          <a:latin typeface="Calisto MT" panose="02040603050505030304" pitchFamily="18" charset="0"/>
                        </a:rPr>
                        <a:t> </a:t>
                      </a:r>
                      <a:r>
                        <a:rPr lang="en-IN" sz="1600" dirty="0" err="1">
                          <a:effectLst/>
                          <a:latin typeface="Calisto MT" panose="02040603050505030304" pitchFamily="18" charset="0"/>
                        </a:rPr>
                        <a:t>Dham</a:t>
                      </a:r>
                      <a:r>
                        <a:rPr lang="en-IN" sz="1600" dirty="0">
                          <a:effectLst/>
                          <a:latin typeface="Calisto MT" panose="02040603050505030304" pitchFamily="18" charset="0"/>
                        </a:rPr>
                        <a:t> School, </a:t>
                      </a:r>
                      <a:r>
                        <a:rPr lang="en-IN" sz="1600" dirty="0" err="1">
                          <a:effectLst/>
                          <a:latin typeface="Calisto MT" panose="02040603050505030304" pitchFamily="18" charset="0"/>
                        </a:rPr>
                        <a:t>Vapi</a:t>
                      </a:r>
                      <a:endParaRPr lang="en-IN" sz="1600" dirty="0">
                        <a:solidFill>
                          <a:srgbClr val="943634"/>
                        </a:solidFill>
                        <a:effectLst/>
                        <a:latin typeface="Calisto MT" panose="02040603050505030304" pitchFamily="18" charset="0"/>
                        <a:ea typeface="Times New Roman" panose="02020603050405020304" pitchFamily="18" charset="0"/>
                        <a:cs typeface="Times New Roman" panose="02020603050405020304" pitchFamily="18" charset="0"/>
                      </a:endParaRPr>
                    </a:p>
                  </a:txBody>
                  <a:tcPr marL="52715" marR="52715" marT="0" marB="0"/>
                </a:tc>
                <a:tc>
                  <a:txBody>
                    <a:bodyPr/>
                    <a:lstStyle/>
                    <a:p>
                      <a:pPr algn="just">
                        <a:lnSpc>
                          <a:spcPct val="115000"/>
                        </a:lnSpc>
                        <a:spcAft>
                          <a:spcPts val="0"/>
                        </a:spcAft>
                      </a:pPr>
                      <a:r>
                        <a:rPr lang="en-IN" sz="1600">
                          <a:effectLst/>
                          <a:latin typeface="Calisto MT" panose="02040603050505030304" pitchFamily="18" charset="0"/>
                        </a:rPr>
                        <a:t>Due to the rub off effect of the school, today there are more than 30 English Medium CBSE schools in the region, providing quality infrastructure, resources and education to the children of the region, improving quality of manpower</a:t>
                      </a:r>
                      <a:endParaRPr lang="en-IN" sz="1600">
                        <a:solidFill>
                          <a:srgbClr val="943634"/>
                        </a:solidFill>
                        <a:effectLst/>
                        <a:latin typeface="Calisto MT" panose="02040603050505030304" pitchFamily="18" charset="0"/>
                        <a:ea typeface="Times New Roman" panose="02020603050405020304" pitchFamily="18" charset="0"/>
                        <a:cs typeface="Times New Roman" panose="02020603050405020304" pitchFamily="18" charset="0"/>
                      </a:endParaRPr>
                    </a:p>
                  </a:txBody>
                  <a:tcPr marL="52715" marR="52715" marT="0" marB="0"/>
                </a:tc>
                <a:extLst>
                  <a:ext uri="{0D108BD9-81ED-4DB2-BD59-A6C34878D82A}">
                    <a16:rowId xmlns:a16="http://schemas.microsoft.com/office/drawing/2014/main" val="1466469713"/>
                  </a:ext>
                </a:extLst>
              </a:tr>
              <a:tr h="646638">
                <a:tc>
                  <a:txBody>
                    <a:bodyPr/>
                    <a:lstStyle/>
                    <a:p>
                      <a:pPr algn="l">
                        <a:lnSpc>
                          <a:spcPct val="115000"/>
                        </a:lnSpc>
                        <a:spcAft>
                          <a:spcPts val="0"/>
                        </a:spcAft>
                      </a:pPr>
                      <a:r>
                        <a:rPr lang="en-IN" sz="1600" dirty="0">
                          <a:effectLst/>
                          <a:latin typeface="Calisto MT" panose="02040603050505030304" pitchFamily="18" charset="0"/>
                        </a:rPr>
                        <a:t>School Sanitation Awareness Program</a:t>
                      </a:r>
                      <a:endParaRPr lang="en-IN" sz="1600" dirty="0">
                        <a:solidFill>
                          <a:srgbClr val="943634"/>
                        </a:solidFill>
                        <a:effectLst/>
                        <a:latin typeface="Calisto MT" panose="02040603050505030304" pitchFamily="18" charset="0"/>
                        <a:ea typeface="Times New Roman" panose="02020603050405020304" pitchFamily="18" charset="0"/>
                        <a:cs typeface="Times New Roman" panose="02020603050405020304" pitchFamily="18" charset="0"/>
                      </a:endParaRPr>
                    </a:p>
                  </a:txBody>
                  <a:tcPr marL="52715" marR="52715" marT="0" marB="0"/>
                </a:tc>
                <a:tc>
                  <a:txBody>
                    <a:bodyPr/>
                    <a:lstStyle/>
                    <a:p>
                      <a:pPr>
                        <a:lnSpc>
                          <a:spcPct val="115000"/>
                        </a:lnSpc>
                        <a:spcAft>
                          <a:spcPts val="0"/>
                        </a:spcAft>
                      </a:pPr>
                      <a:r>
                        <a:rPr lang="en-IN" sz="1600">
                          <a:effectLst/>
                          <a:latin typeface="Calisto MT" panose="02040603050505030304" pitchFamily="18" charset="0"/>
                        </a:rPr>
                        <a:t>100% respondent children know the message on wall painting mainly the importance of wearing footwear, washing hands, using dustbins and brushing teeth</a:t>
                      </a:r>
                    </a:p>
                    <a:p>
                      <a:pPr algn="just">
                        <a:lnSpc>
                          <a:spcPct val="115000"/>
                        </a:lnSpc>
                        <a:spcAft>
                          <a:spcPts val="0"/>
                        </a:spcAft>
                      </a:pPr>
                      <a:r>
                        <a:rPr lang="en-IN" sz="1600">
                          <a:effectLst/>
                          <a:latin typeface="Calisto MT" panose="02040603050505030304" pitchFamily="18" charset="0"/>
                        </a:rPr>
                        <a:t> </a:t>
                      </a:r>
                      <a:endParaRPr lang="en-IN" sz="1600">
                        <a:solidFill>
                          <a:srgbClr val="943634"/>
                        </a:solidFill>
                        <a:effectLst/>
                        <a:latin typeface="Calisto MT" panose="02040603050505030304" pitchFamily="18" charset="0"/>
                        <a:ea typeface="Times New Roman" panose="02020603050405020304" pitchFamily="18" charset="0"/>
                        <a:cs typeface="Times New Roman" panose="02020603050405020304" pitchFamily="18" charset="0"/>
                      </a:endParaRPr>
                    </a:p>
                  </a:txBody>
                  <a:tcPr marL="52715" marR="52715" marT="0" marB="0"/>
                </a:tc>
                <a:extLst>
                  <a:ext uri="{0D108BD9-81ED-4DB2-BD59-A6C34878D82A}">
                    <a16:rowId xmlns:a16="http://schemas.microsoft.com/office/drawing/2014/main" val="3944278921"/>
                  </a:ext>
                </a:extLst>
              </a:tr>
              <a:tr h="323319">
                <a:tc>
                  <a:txBody>
                    <a:bodyPr/>
                    <a:lstStyle/>
                    <a:p>
                      <a:pPr algn="l">
                        <a:lnSpc>
                          <a:spcPct val="115000"/>
                        </a:lnSpc>
                        <a:spcAft>
                          <a:spcPts val="0"/>
                        </a:spcAft>
                      </a:pPr>
                      <a:r>
                        <a:rPr lang="en-IN" sz="1600" dirty="0">
                          <a:effectLst/>
                          <a:latin typeface="Calisto MT" panose="02040603050505030304" pitchFamily="18" charset="0"/>
                        </a:rPr>
                        <a:t>Girl Safety Training Program</a:t>
                      </a:r>
                      <a:endParaRPr lang="en-IN" sz="1600" dirty="0">
                        <a:solidFill>
                          <a:srgbClr val="943634"/>
                        </a:solidFill>
                        <a:effectLst/>
                        <a:latin typeface="Calisto MT" panose="02040603050505030304" pitchFamily="18" charset="0"/>
                        <a:ea typeface="Times New Roman" panose="02020603050405020304" pitchFamily="18" charset="0"/>
                        <a:cs typeface="Times New Roman" panose="02020603050405020304" pitchFamily="18" charset="0"/>
                      </a:endParaRPr>
                    </a:p>
                  </a:txBody>
                  <a:tcPr marL="52715" marR="52715" marT="0" marB="0"/>
                </a:tc>
                <a:tc>
                  <a:txBody>
                    <a:bodyPr/>
                    <a:lstStyle/>
                    <a:p>
                      <a:pPr>
                        <a:lnSpc>
                          <a:spcPct val="115000"/>
                        </a:lnSpc>
                        <a:spcAft>
                          <a:spcPts val="0"/>
                        </a:spcAft>
                      </a:pPr>
                      <a:r>
                        <a:rPr lang="en-IN" sz="1600">
                          <a:effectLst/>
                          <a:latin typeface="Calisto MT" panose="02040603050505030304" pitchFamily="18" charset="0"/>
                        </a:rPr>
                        <a:t>95% of the participants learnt self defence techniques in the training program</a:t>
                      </a:r>
                      <a:endParaRPr lang="en-IN" sz="1600">
                        <a:solidFill>
                          <a:srgbClr val="943634"/>
                        </a:solidFill>
                        <a:effectLst/>
                        <a:latin typeface="Calisto MT" panose="02040603050505030304" pitchFamily="18" charset="0"/>
                        <a:ea typeface="Times New Roman" panose="02020603050405020304" pitchFamily="18" charset="0"/>
                        <a:cs typeface="Times New Roman" panose="02020603050405020304" pitchFamily="18" charset="0"/>
                      </a:endParaRPr>
                    </a:p>
                  </a:txBody>
                  <a:tcPr marL="52715" marR="52715" marT="0" marB="0"/>
                </a:tc>
                <a:extLst>
                  <a:ext uri="{0D108BD9-81ED-4DB2-BD59-A6C34878D82A}">
                    <a16:rowId xmlns:a16="http://schemas.microsoft.com/office/drawing/2014/main" val="1420004223"/>
                  </a:ext>
                </a:extLst>
              </a:tr>
              <a:tr h="309848">
                <a:tc>
                  <a:txBody>
                    <a:bodyPr/>
                    <a:lstStyle/>
                    <a:p>
                      <a:pPr algn="l">
                        <a:lnSpc>
                          <a:spcPct val="115000"/>
                        </a:lnSpc>
                        <a:spcAft>
                          <a:spcPts val="0"/>
                        </a:spcAft>
                      </a:pPr>
                      <a:r>
                        <a:rPr lang="en-IN" sz="1600" dirty="0">
                          <a:effectLst/>
                          <a:latin typeface="Calisto MT" panose="02040603050505030304" pitchFamily="18" charset="0"/>
                        </a:rPr>
                        <a:t>We Are United </a:t>
                      </a:r>
                      <a:endParaRPr lang="en-IN" sz="1600" dirty="0">
                        <a:solidFill>
                          <a:srgbClr val="943634"/>
                        </a:solidFill>
                        <a:effectLst/>
                        <a:latin typeface="Calisto MT" panose="02040603050505030304" pitchFamily="18" charset="0"/>
                        <a:ea typeface="Times New Roman" panose="02020603050405020304" pitchFamily="18" charset="0"/>
                        <a:cs typeface="Times New Roman" panose="02020603050405020304" pitchFamily="18" charset="0"/>
                      </a:endParaRPr>
                    </a:p>
                  </a:txBody>
                  <a:tcPr marL="52715" marR="52715" marT="0" marB="0"/>
                </a:tc>
                <a:tc>
                  <a:txBody>
                    <a:bodyPr/>
                    <a:lstStyle/>
                    <a:p>
                      <a:pPr>
                        <a:lnSpc>
                          <a:spcPct val="115000"/>
                        </a:lnSpc>
                        <a:spcAft>
                          <a:spcPts val="0"/>
                        </a:spcAft>
                      </a:pPr>
                      <a:r>
                        <a:rPr lang="en-IN" sz="1600" dirty="0">
                          <a:effectLst/>
                          <a:latin typeface="Calisto MT" panose="02040603050505030304" pitchFamily="18" charset="0"/>
                        </a:rPr>
                        <a:t>80% employees feel more satisfied after volunteering</a:t>
                      </a:r>
                      <a:endParaRPr lang="en-IN" sz="1600" dirty="0">
                        <a:solidFill>
                          <a:srgbClr val="943634"/>
                        </a:solidFill>
                        <a:effectLst/>
                        <a:latin typeface="Calisto MT" panose="02040603050505030304" pitchFamily="18" charset="0"/>
                        <a:ea typeface="Times New Roman" panose="02020603050405020304" pitchFamily="18" charset="0"/>
                        <a:cs typeface="Times New Roman" panose="02020603050405020304" pitchFamily="18" charset="0"/>
                      </a:endParaRPr>
                    </a:p>
                  </a:txBody>
                  <a:tcPr marL="52715" marR="52715" marT="0" marB="0"/>
                </a:tc>
                <a:extLst>
                  <a:ext uri="{0D108BD9-81ED-4DB2-BD59-A6C34878D82A}">
                    <a16:rowId xmlns:a16="http://schemas.microsoft.com/office/drawing/2014/main" val="1795276200"/>
                  </a:ext>
                </a:extLst>
              </a:tr>
            </a:tbl>
          </a:graphicData>
        </a:graphic>
      </p:graphicFrame>
    </p:spTree>
    <p:extLst>
      <p:ext uri="{BB962C8B-B14F-4D97-AF65-F5344CB8AC3E}">
        <p14:creationId xmlns:p14="http://schemas.microsoft.com/office/powerpoint/2010/main" val="111059374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801757" y="347135"/>
            <a:ext cx="10336695" cy="680186"/>
          </a:xfrm>
          <a:prstGeom prst="rect">
            <a:avLst/>
          </a:prstGeom>
        </p:spPr>
        <p:txBody>
          <a:bodyPr wrap="square">
            <a:spAutoFit/>
          </a:bodyPr>
          <a:lstStyle/>
          <a:p>
            <a:pPr>
              <a:lnSpc>
                <a:spcPct val="115000"/>
              </a:lnSpc>
              <a:spcAft>
                <a:spcPts val="1000"/>
              </a:spcAft>
            </a:pPr>
            <a:r>
              <a:rPr lang="en-IN" sz="3600" b="1" dirty="0">
                <a:solidFill>
                  <a:srgbClr val="C00000"/>
                </a:solidFill>
                <a:effectLst>
                  <a:outerShdw blurRad="38100" dist="38100" dir="2700000" algn="tl">
                    <a:srgbClr val="000000">
                      <a:alpha val="43137"/>
                    </a:srgbClr>
                  </a:outerShdw>
                </a:effectLst>
                <a:latin typeface="Calisto MT" panose="02040603050505030304" pitchFamily="18" charset="0"/>
                <a:ea typeface="Times New Roman" panose="02020603050405020304" pitchFamily="18" charset="0"/>
                <a:cs typeface="Calibri" panose="020F0502020204030204" pitchFamily="34" charset="0"/>
              </a:rPr>
              <a:t>Key findings – Natural Resource Management </a:t>
            </a:r>
            <a:endParaRPr lang="en-IN" sz="3600" dirty="0">
              <a:solidFill>
                <a:srgbClr val="C00000"/>
              </a:solidFill>
              <a:effectLst>
                <a:outerShdw blurRad="38100" dist="38100" dir="2700000" algn="tl">
                  <a:srgbClr val="000000">
                    <a:alpha val="43137"/>
                  </a:srgbClr>
                </a:outerShdw>
              </a:effectLst>
              <a:latin typeface="Calisto MT" panose="02040603050505030304" pitchFamily="18" charset="0"/>
              <a:ea typeface="Times New Roman" panose="02020603050405020304" pitchFamily="18" charset="0"/>
              <a:cs typeface="Times New Roman" panose="02020603050405020304" pitchFamily="18" charset="0"/>
            </a:endParaRPr>
          </a:p>
        </p:txBody>
      </p:sp>
      <p:graphicFrame>
        <p:nvGraphicFramePr>
          <p:cNvPr id="3" name="Table 2"/>
          <p:cNvGraphicFramePr>
            <a:graphicFrameLocks noGrp="1"/>
          </p:cNvGraphicFramePr>
          <p:nvPr>
            <p:extLst>
              <p:ext uri="{D42A27DB-BD31-4B8C-83A1-F6EECF244321}">
                <p14:modId xmlns:p14="http://schemas.microsoft.com/office/powerpoint/2010/main" val="1811415515"/>
              </p:ext>
            </p:extLst>
          </p:nvPr>
        </p:nvGraphicFramePr>
        <p:xfrm>
          <a:off x="801756" y="1130740"/>
          <a:ext cx="10336695" cy="1892808"/>
        </p:xfrm>
        <a:graphic>
          <a:graphicData uri="http://schemas.openxmlformats.org/drawingml/2006/table">
            <a:tbl>
              <a:tblPr firstRow="1" firstCol="1" bandRow="1">
                <a:tableStyleId>{5C22544A-7EE6-4342-B048-85BDC9FD1C3A}</a:tableStyleId>
              </a:tblPr>
              <a:tblGrid>
                <a:gridCol w="3444819">
                  <a:extLst>
                    <a:ext uri="{9D8B030D-6E8A-4147-A177-3AD203B41FA5}">
                      <a16:colId xmlns:a16="http://schemas.microsoft.com/office/drawing/2014/main" val="2243166292"/>
                    </a:ext>
                  </a:extLst>
                </a:gridCol>
                <a:gridCol w="6891876">
                  <a:extLst>
                    <a:ext uri="{9D8B030D-6E8A-4147-A177-3AD203B41FA5}">
                      <a16:colId xmlns:a16="http://schemas.microsoft.com/office/drawing/2014/main" val="900238385"/>
                    </a:ext>
                  </a:extLst>
                </a:gridCol>
              </a:tblGrid>
              <a:tr h="0">
                <a:tc>
                  <a:txBody>
                    <a:bodyPr/>
                    <a:lstStyle/>
                    <a:p>
                      <a:pPr algn="ctr">
                        <a:lnSpc>
                          <a:spcPct val="115000"/>
                        </a:lnSpc>
                        <a:spcAft>
                          <a:spcPts val="0"/>
                        </a:spcAft>
                      </a:pPr>
                      <a:r>
                        <a:rPr lang="en-IN" sz="1800" dirty="0">
                          <a:effectLst/>
                          <a:latin typeface="Calisto MT" panose="02040603050505030304" pitchFamily="18" charset="0"/>
                        </a:rPr>
                        <a:t>Project</a:t>
                      </a:r>
                      <a:endParaRPr lang="en-IN" sz="1800" dirty="0">
                        <a:solidFill>
                          <a:srgbClr val="76923C"/>
                        </a:solidFill>
                        <a:effectLst/>
                        <a:latin typeface="Calisto MT" panose="0204060305050503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15000"/>
                        </a:lnSpc>
                        <a:spcAft>
                          <a:spcPts val="0"/>
                        </a:spcAft>
                      </a:pPr>
                      <a:r>
                        <a:rPr lang="en-IN" sz="1800" dirty="0">
                          <a:effectLst/>
                          <a:latin typeface="Calisto MT" panose="02040603050505030304" pitchFamily="18" charset="0"/>
                        </a:rPr>
                        <a:t> Impact </a:t>
                      </a:r>
                      <a:endParaRPr lang="en-IN" sz="1800" dirty="0">
                        <a:solidFill>
                          <a:srgbClr val="76923C"/>
                        </a:solidFill>
                        <a:effectLst/>
                        <a:latin typeface="Calisto MT" panose="0204060305050503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2700717988"/>
                  </a:ext>
                </a:extLst>
              </a:tr>
              <a:tr h="0">
                <a:tc>
                  <a:txBody>
                    <a:bodyPr/>
                    <a:lstStyle/>
                    <a:p>
                      <a:pPr algn="l">
                        <a:lnSpc>
                          <a:spcPct val="115000"/>
                        </a:lnSpc>
                        <a:spcAft>
                          <a:spcPts val="0"/>
                        </a:spcAft>
                      </a:pPr>
                      <a:r>
                        <a:rPr lang="en-IN" sz="1800">
                          <a:effectLst/>
                          <a:latin typeface="Calisto MT" panose="02040603050505030304" pitchFamily="18" charset="0"/>
                        </a:rPr>
                        <a:t>Dang Paddy Development Program</a:t>
                      </a:r>
                      <a:endParaRPr lang="en-IN" sz="1800">
                        <a:solidFill>
                          <a:srgbClr val="76923C"/>
                        </a:solidFill>
                        <a:effectLst/>
                        <a:latin typeface="Calisto MT" panose="0204060305050503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l">
                        <a:lnSpc>
                          <a:spcPct val="115000"/>
                        </a:lnSpc>
                        <a:spcAft>
                          <a:spcPts val="0"/>
                        </a:spcAft>
                      </a:pPr>
                      <a:r>
                        <a:rPr lang="en-IN" sz="1800">
                          <a:effectLst/>
                          <a:latin typeface="Calisto MT" panose="02040603050505030304" pitchFamily="18" charset="0"/>
                        </a:rPr>
                        <a:t>Land Productivity improved from 591kg/acre to 715 kg/acre (21% improvement)</a:t>
                      </a:r>
                      <a:endParaRPr lang="en-IN" sz="1800">
                        <a:solidFill>
                          <a:srgbClr val="76923C"/>
                        </a:solidFill>
                        <a:effectLst/>
                        <a:latin typeface="Calisto MT" panose="0204060305050503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2594278732"/>
                  </a:ext>
                </a:extLst>
              </a:tr>
              <a:tr h="0">
                <a:tc>
                  <a:txBody>
                    <a:bodyPr/>
                    <a:lstStyle/>
                    <a:p>
                      <a:pPr algn="just">
                        <a:lnSpc>
                          <a:spcPct val="115000"/>
                        </a:lnSpc>
                        <a:spcAft>
                          <a:spcPts val="0"/>
                        </a:spcAft>
                      </a:pPr>
                      <a:r>
                        <a:rPr lang="en-IN" sz="1800">
                          <a:effectLst/>
                          <a:latin typeface="Calisto MT" panose="02040603050505030304" pitchFamily="18" charset="0"/>
                        </a:rPr>
                        <a:t>Project Vasudha</a:t>
                      </a:r>
                      <a:endParaRPr lang="en-IN" sz="1800">
                        <a:solidFill>
                          <a:srgbClr val="76923C"/>
                        </a:solidFill>
                        <a:effectLst/>
                        <a:latin typeface="Calisto MT" panose="0204060305050503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l">
                        <a:lnSpc>
                          <a:spcPct val="115000"/>
                        </a:lnSpc>
                        <a:spcAft>
                          <a:spcPts val="0"/>
                        </a:spcAft>
                      </a:pPr>
                      <a:r>
                        <a:rPr lang="en-IN" sz="1800" dirty="0">
                          <a:effectLst/>
                          <a:latin typeface="Calisto MT" panose="02040603050505030304" pitchFamily="18" charset="0"/>
                        </a:rPr>
                        <a:t>6750 saplings planted in the region in 2015-16 through Project Vasudha.</a:t>
                      </a:r>
                    </a:p>
                    <a:p>
                      <a:pPr algn="just">
                        <a:lnSpc>
                          <a:spcPct val="115000"/>
                        </a:lnSpc>
                        <a:spcAft>
                          <a:spcPts val="0"/>
                        </a:spcAft>
                      </a:pPr>
                      <a:r>
                        <a:rPr lang="en-IN" sz="1800" u="none" strike="noStrike" dirty="0">
                          <a:effectLst/>
                          <a:latin typeface="Calisto MT" panose="02040603050505030304" pitchFamily="18" charset="0"/>
                        </a:rPr>
                        <a:t> </a:t>
                      </a:r>
                      <a:endParaRPr lang="en-IN" sz="1800" dirty="0">
                        <a:solidFill>
                          <a:srgbClr val="76923C"/>
                        </a:solidFill>
                        <a:effectLst/>
                        <a:latin typeface="Calisto MT" panose="0204060305050503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1739431531"/>
                  </a:ext>
                </a:extLst>
              </a:tr>
            </a:tbl>
          </a:graphicData>
        </a:graphic>
      </p:graphicFrame>
    </p:spTree>
    <p:extLst>
      <p:ext uri="{BB962C8B-B14F-4D97-AF65-F5344CB8AC3E}">
        <p14:creationId xmlns:p14="http://schemas.microsoft.com/office/powerpoint/2010/main" val="369127508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AutoShape 2" descr="Image result for Thankyou"/>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IN"/>
          </a:p>
        </p:txBody>
      </p:sp>
      <p:pic>
        <p:nvPicPr>
          <p:cNvPr id="7174" name="Picture 6" descr="Image result for Thankyou"/>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865537" y="1898994"/>
            <a:ext cx="5238060" cy="2754208"/>
          </a:xfrm>
          <a:prstGeom prst="rect">
            <a:avLst/>
          </a:prstGeom>
          <a:noFill/>
          <a:extLst>
            <a:ext uri="{909E8E84-426E-40DD-AFC4-6F175D3DCCD1}">
              <a14:hiddenFill xmlns:a14="http://schemas.microsoft.com/office/drawing/2010/main">
                <a:solidFill>
                  <a:srgbClr val="FFFFFF"/>
                </a:solidFill>
              </a14:hiddenFill>
            </a:ext>
          </a:extLst>
        </p:spPr>
      </p:pic>
      <p:sp>
        <p:nvSpPr>
          <p:cNvPr id="6" name="Rectangle 5"/>
          <p:cNvSpPr/>
          <p:nvPr/>
        </p:nvSpPr>
        <p:spPr>
          <a:xfrm>
            <a:off x="766902" y="4760109"/>
            <a:ext cx="10336695" cy="901081"/>
          </a:xfrm>
          <a:prstGeom prst="rect">
            <a:avLst/>
          </a:prstGeom>
        </p:spPr>
        <p:txBody>
          <a:bodyPr wrap="square">
            <a:spAutoFit/>
          </a:bodyPr>
          <a:lstStyle/>
          <a:p>
            <a:pPr algn="r">
              <a:lnSpc>
                <a:spcPct val="115000"/>
              </a:lnSpc>
              <a:spcAft>
                <a:spcPts val="1000"/>
              </a:spcAft>
            </a:pPr>
            <a:r>
              <a:rPr lang="en-IN" sz="2000" b="1" dirty="0">
                <a:solidFill>
                  <a:srgbClr val="C00000"/>
                </a:solidFill>
                <a:effectLst>
                  <a:outerShdw blurRad="38100" dist="38100" dir="2700000" algn="tl">
                    <a:srgbClr val="000000">
                      <a:alpha val="43137"/>
                    </a:srgbClr>
                  </a:outerShdw>
                </a:effectLst>
                <a:latin typeface="Calisto MT" panose="02040603050505030304" pitchFamily="18" charset="0"/>
                <a:ea typeface="Times New Roman" panose="02020603050405020304" pitchFamily="18" charset="0"/>
                <a:cs typeface="Calibri" panose="020F0502020204030204" pitchFamily="34" charset="0"/>
              </a:rPr>
              <a:t>Rubi Singh (Founder)</a:t>
            </a:r>
          </a:p>
          <a:p>
            <a:pPr algn="r">
              <a:lnSpc>
                <a:spcPct val="115000"/>
              </a:lnSpc>
              <a:spcAft>
                <a:spcPts val="1000"/>
              </a:spcAft>
            </a:pPr>
            <a:r>
              <a:rPr lang="en-IN" b="1" dirty="0">
                <a:effectLst>
                  <a:outerShdw blurRad="38100" dist="38100" dir="2700000" algn="tl">
                    <a:srgbClr val="000000">
                      <a:alpha val="43137"/>
                    </a:srgbClr>
                  </a:outerShdw>
                </a:effectLst>
                <a:latin typeface="Calisto MT" panose="02040603050505030304" pitchFamily="18" charset="0"/>
              </a:rPr>
              <a:t>Cell: +91 95584 78821 / Email : </a:t>
            </a:r>
            <a:r>
              <a:rPr lang="en-IN" b="1" dirty="0">
                <a:solidFill>
                  <a:srgbClr val="C00000"/>
                </a:solidFill>
                <a:effectLst>
                  <a:outerShdw blurRad="38100" dist="38100" dir="2700000" algn="tl">
                    <a:srgbClr val="000000">
                      <a:alpha val="43137"/>
                    </a:srgbClr>
                  </a:outerShdw>
                </a:effectLst>
                <a:latin typeface="Calisto MT" panose="02040603050505030304" pitchFamily="18" charset="0"/>
                <a:hlinkClick r:id="rId3"/>
              </a:rPr>
              <a:t>srubi_mba@yahoo.com</a:t>
            </a:r>
            <a:r>
              <a:rPr lang="en-IN" b="1" dirty="0">
                <a:solidFill>
                  <a:srgbClr val="C00000"/>
                </a:solidFill>
                <a:effectLst>
                  <a:outerShdw blurRad="38100" dist="38100" dir="2700000" algn="tl">
                    <a:srgbClr val="000000">
                      <a:alpha val="43137"/>
                    </a:srgbClr>
                  </a:outerShdw>
                </a:effectLst>
                <a:latin typeface="Calisto MT" panose="02040603050505030304" pitchFamily="18" charset="0"/>
              </a:rPr>
              <a:t> </a:t>
            </a:r>
            <a:r>
              <a:rPr lang="en-IN" b="1" dirty="0">
                <a:solidFill>
                  <a:srgbClr val="C00000"/>
                </a:solidFill>
                <a:effectLst>
                  <a:outerShdw blurRad="38100" dist="38100" dir="2700000" algn="tl">
                    <a:srgbClr val="000000">
                      <a:alpha val="43137"/>
                    </a:srgbClr>
                  </a:outerShdw>
                </a:effectLst>
                <a:latin typeface="Calisto MT" panose="02040603050505030304" pitchFamily="18" charset="0"/>
                <a:ea typeface="Times New Roman" panose="02020603050405020304" pitchFamily="18" charset="0"/>
                <a:cs typeface="Calibri" panose="020F0502020204030204" pitchFamily="34" charset="0"/>
              </a:rPr>
              <a:t> </a:t>
            </a:r>
            <a:endParaRPr lang="en-IN" b="1" dirty="0">
              <a:solidFill>
                <a:srgbClr val="C00000"/>
              </a:solidFill>
              <a:effectLst>
                <a:outerShdw blurRad="38100" dist="38100" dir="2700000" algn="tl">
                  <a:srgbClr val="000000">
                    <a:alpha val="43137"/>
                  </a:srgbClr>
                </a:outerShdw>
              </a:effectLst>
              <a:latin typeface="Calisto MT" panose="02040603050505030304" pitchFamily="18" charset="0"/>
              <a:ea typeface="Times New Roman" panose="02020603050405020304" pitchFamily="18" charset="0"/>
              <a:cs typeface="Times New Roman" panose="02020603050405020304" pitchFamily="18" charset="0"/>
            </a:endParaRPr>
          </a:p>
        </p:txBody>
      </p:sp>
      <p:cxnSp>
        <p:nvCxnSpPr>
          <p:cNvPr id="7" name="Straight Connector 6"/>
          <p:cNvCxnSpPr>
            <a:endCxn id="6" idx="3"/>
          </p:cNvCxnSpPr>
          <p:nvPr/>
        </p:nvCxnSpPr>
        <p:spPr>
          <a:xfrm>
            <a:off x="5451544" y="5210649"/>
            <a:ext cx="5652053" cy="1"/>
          </a:xfrm>
          <a:prstGeom prst="line">
            <a:avLst/>
          </a:prstGeom>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56112739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Inverted Comma.pptx" id="{EF8D254E-F9C3-4BC1-AE35-05A880F72145}" vid="{100DF4FC-2C2F-4AB9-8823-92387A732779}"/>
    </a:ext>
  </a:extLst>
</a:theme>
</file>

<file path=ppt/theme/theme2.xml><?xml version="1.0" encoding="utf-8"?>
<a:theme xmlns:a="http://schemas.openxmlformats.org/drawingml/2006/main" name="1_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Inverted Comma.pptx" id="{EF8D254E-F9C3-4BC1-AE35-05A880F72145}" vid="{100DF4FC-2C2F-4AB9-8823-92387A732779}"/>
    </a:ext>
  </a:extLst>
</a:theme>
</file>

<file path=docProps/app.xml><?xml version="1.0" encoding="utf-8"?>
<Properties xmlns="http://schemas.openxmlformats.org/officeDocument/2006/extended-properties" xmlns:vt="http://schemas.openxmlformats.org/officeDocument/2006/docPropsVTypes">
  <Template>Inverted Comma</Template>
  <TotalTime>100</TotalTime>
  <Words>867</Words>
  <Application>Microsoft Office PowerPoint</Application>
  <PresentationFormat>Widescreen</PresentationFormat>
  <Paragraphs>145</Paragraphs>
  <Slides>9</Slides>
  <Notes>0</Notes>
  <HiddenSlides>0</HiddenSlides>
  <MMClips>0</MMClips>
  <ScaleCrop>false</ScaleCrop>
  <HeadingPairs>
    <vt:vector size="6" baseType="variant">
      <vt:variant>
        <vt:lpstr>Fonts Used</vt:lpstr>
      </vt:variant>
      <vt:variant>
        <vt:i4>7</vt:i4>
      </vt:variant>
      <vt:variant>
        <vt:lpstr>Theme</vt:lpstr>
      </vt:variant>
      <vt:variant>
        <vt:i4>2</vt:i4>
      </vt:variant>
      <vt:variant>
        <vt:lpstr>Slide Titles</vt:lpstr>
      </vt:variant>
      <vt:variant>
        <vt:i4>9</vt:i4>
      </vt:variant>
    </vt:vector>
  </HeadingPairs>
  <TitlesOfParts>
    <vt:vector size="18" baseType="lpstr">
      <vt:lpstr>Arial</vt:lpstr>
      <vt:lpstr>Arial Narrow</vt:lpstr>
      <vt:lpstr>Calibri</vt:lpstr>
      <vt:lpstr>Calibri Light</vt:lpstr>
      <vt:lpstr>Calisto MT</vt:lpstr>
      <vt:lpstr>Times New Roman</vt:lpstr>
      <vt:lpstr>Wingdings</vt:lpstr>
      <vt:lpstr>Office Theme</vt:lpstr>
      <vt:lpstr>1_Office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Rishi Pathania</dc:creator>
  <cp:lastModifiedBy>Rishi Pathania</cp:lastModifiedBy>
  <cp:revision>8</cp:revision>
  <dcterms:created xsi:type="dcterms:W3CDTF">2016-12-12T07:43:55Z</dcterms:created>
  <dcterms:modified xsi:type="dcterms:W3CDTF">2016-12-12T09:27:51Z</dcterms:modified>
</cp:coreProperties>
</file>